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5" r:id="rId4"/>
    <p:sldId id="285" r:id="rId5"/>
    <p:sldId id="263" r:id="rId6"/>
    <p:sldId id="264" r:id="rId7"/>
    <p:sldId id="267" r:id="rId8"/>
    <p:sldId id="266" r:id="rId9"/>
    <p:sldId id="301" r:id="rId10"/>
    <p:sldId id="302" r:id="rId11"/>
    <p:sldId id="289" r:id="rId12"/>
    <p:sldId id="303" r:id="rId13"/>
    <p:sldId id="282" r:id="rId14"/>
    <p:sldId id="304" r:id="rId15"/>
    <p:sldId id="290" r:id="rId16"/>
    <p:sldId id="291" r:id="rId17"/>
    <p:sldId id="292" r:id="rId18"/>
    <p:sldId id="286" r:id="rId19"/>
    <p:sldId id="283" r:id="rId20"/>
    <p:sldId id="298" r:id="rId21"/>
    <p:sldId id="299" r:id="rId22"/>
    <p:sldId id="300" r:id="rId23"/>
    <p:sldId id="295" r:id="rId24"/>
    <p:sldId id="288" r:id="rId25"/>
    <p:sldId id="287" r:id="rId26"/>
    <p:sldId id="293" r:id="rId27"/>
    <p:sldId id="297" r:id="rId28"/>
    <p:sldId id="294" r:id="rId29"/>
    <p:sldId id="305" r:id="rId30"/>
    <p:sldId id="275" r:id="rId3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87947-6705-4108-B9BE-9C705C1CEC1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CO"/>
        </a:p>
      </dgm:t>
    </dgm:pt>
    <dgm:pt modelId="{1A0A64D5-4863-4640-92BA-9A718EA90063}">
      <dgm:prSet phldrT="[Texto]"/>
      <dgm:spPr/>
      <dgm:t>
        <a:bodyPr/>
        <a:lstStyle/>
        <a:p>
          <a:r>
            <a:rPr lang="es-ES" dirty="0"/>
            <a:t>Consejo Nacional de Gestión del Riesgo</a:t>
          </a:r>
          <a:endParaRPr lang="es-CO" dirty="0"/>
        </a:p>
      </dgm:t>
    </dgm:pt>
    <dgm:pt modelId="{23354E4C-97BD-410B-B555-1DC603504E9B}" type="parTrans" cxnId="{F767F28A-0FFF-412F-B3A5-EE64CDFFD30A}">
      <dgm:prSet/>
      <dgm:spPr/>
      <dgm:t>
        <a:bodyPr/>
        <a:lstStyle/>
        <a:p>
          <a:endParaRPr lang="es-CO"/>
        </a:p>
      </dgm:t>
    </dgm:pt>
    <dgm:pt modelId="{7A71E957-5907-41C3-8034-3DC5D9691461}" type="sibTrans" cxnId="{F767F28A-0FFF-412F-B3A5-EE64CDFFD30A}">
      <dgm:prSet/>
      <dgm:spPr/>
      <dgm:t>
        <a:bodyPr/>
        <a:lstStyle/>
        <a:p>
          <a:endParaRPr lang="es-CO"/>
        </a:p>
      </dgm:t>
    </dgm:pt>
    <dgm:pt modelId="{92FE1A9C-4EB2-4CC6-822C-44881D1C3DD7}">
      <dgm:prSet phldrT="[Texto]"/>
      <dgm:spPr/>
      <dgm:t>
        <a:bodyPr/>
        <a:lstStyle/>
        <a:p>
          <a:r>
            <a:rPr lang="es-ES" dirty="0"/>
            <a:t>Orienta  todo el Sistema Nacional de Gestión del Riesgo de Desastres </a:t>
          </a:r>
          <a:endParaRPr lang="es-CO" dirty="0"/>
        </a:p>
      </dgm:t>
    </dgm:pt>
    <dgm:pt modelId="{B9D7B1CA-A968-4DE7-BD79-66CDD34C6575}" type="parTrans" cxnId="{38F1138D-6B34-44E6-B7E8-E4349E6748EA}">
      <dgm:prSet/>
      <dgm:spPr/>
      <dgm:t>
        <a:bodyPr/>
        <a:lstStyle/>
        <a:p>
          <a:endParaRPr lang="es-CO"/>
        </a:p>
      </dgm:t>
    </dgm:pt>
    <dgm:pt modelId="{6AF63F20-E898-4201-BD18-85C0707EB9B5}" type="sibTrans" cxnId="{38F1138D-6B34-44E6-B7E8-E4349E6748EA}">
      <dgm:prSet/>
      <dgm:spPr/>
      <dgm:t>
        <a:bodyPr/>
        <a:lstStyle/>
        <a:p>
          <a:endParaRPr lang="es-CO"/>
        </a:p>
      </dgm:t>
    </dgm:pt>
    <dgm:pt modelId="{7506B89B-ED45-4EAE-93FA-9EAF4760713C}">
      <dgm:prSet phldrT="[Texto]"/>
      <dgm:spPr/>
      <dgm:t>
        <a:bodyPr/>
        <a:lstStyle/>
        <a:p>
          <a:r>
            <a:rPr lang="es-ES" dirty="0"/>
            <a:t>UNGRD</a:t>
          </a:r>
          <a:endParaRPr lang="es-CO" dirty="0"/>
        </a:p>
      </dgm:t>
    </dgm:pt>
    <dgm:pt modelId="{636C3376-F09C-49E4-A035-3E088FED6A42}" type="parTrans" cxnId="{8225B144-9F66-4E09-9AE6-8D0D497C277B}">
      <dgm:prSet/>
      <dgm:spPr/>
      <dgm:t>
        <a:bodyPr/>
        <a:lstStyle/>
        <a:p>
          <a:endParaRPr lang="es-CO"/>
        </a:p>
      </dgm:t>
    </dgm:pt>
    <dgm:pt modelId="{7D4481F6-85E9-4862-B896-9FBCB82BE143}" type="sibTrans" cxnId="{8225B144-9F66-4E09-9AE6-8D0D497C277B}">
      <dgm:prSet/>
      <dgm:spPr/>
      <dgm:t>
        <a:bodyPr/>
        <a:lstStyle/>
        <a:p>
          <a:endParaRPr lang="es-CO"/>
        </a:p>
      </dgm:t>
    </dgm:pt>
    <dgm:pt modelId="{18C99A95-CBFA-4D80-9562-AEC7FD511882}">
      <dgm:prSet phldrT="[Texto]"/>
      <dgm:spPr/>
      <dgm:t>
        <a:bodyPr/>
        <a:lstStyle/>
        <a:p>
          <a:r>
            <a:rPr lang="es-ES" dirty="0"/>
            <a:t>Coordina  todo el Sistema Nacional y  dirige la implementación de la Gestión del Riesgo, atendiendo las políticas y el cumplimiento de la normatividad interna, además de las funciones establecidas en el  Decreto – Ley 4147 de 2011.</a:t>
          </a:r>
          <a:endParaRPr lang="es-CO" dirty="0"/>
        </a:p>
      </dgm:t>
    </dgm:pt>
    <dgm:pt modelId="{7C6C0029-F3D9-4B8C-8CD2-0F2CDE2D48C3}" type="parTrans" cxnId="{D842D936-8108-4E33-9D51-29113B09710A}">
      <dgm:prSet/>
      <dgm:spPr/>
      <dgm:t>
        <a:bodyPr/>
        <a:lstStyle/>
        <a:p>
          <a:endParaRPr lang="es-CO"/>
        </a:p>
      </dgm:t>
    </dgm:pt>
    <dgm:pt modelId="{9DF54B85-9589-475C-885D-F20A220AB781}" type="sibTrans" cxnId="{D842D936-8108-4E33-9D51-29113B09710A}">
      <dgm:prSet/>
      <dgm:spPr/>
      <dgm:t>
        <a:bodyPr/>
        <a:lstStyle/>
        <a:p>
          <a:endParaRPr lang="es-CO"/>
        </a:p>
      </dgm:t>
    </dgm:pt>
    <dgm:pt modelId="{5A3FE4C6-A9B6-42E0-A72E-580B34E4CD17}">
      <dgm:prSet phldrT="[Texto]"/>
      <dgm:spPr/>
      <dgm:t>
        <a:bodyPr/>
        <a:lstStyle/>
        <a:p>
          <a:r>
            <a:rPr lang="es-ES" dirty="0"/>
            <a:t>Comité Nacional para el Conocimiento del Riesgo</a:t>
          </a:r>
          <a:endParaRPr lang="es-CO" dirty="0"/>
        </a:p>
      </dgm:t>
    </dgm:pt>
    <dgm:pt modelId="{13FEC418-DD06-4BF0-88EB-1A4E9C606E98}" type="parTrans" cxnId="{5980E063-3E16-46FB-9ADC-A2366816D593}">
      <dgm:prSet/>
      <dgm:spPr/>
      <dgm:t>
        <a:bodyPr/>
        <a:lstStyle/>
        <a:p>
          <a:endParaRPr lang="es-CO"/>
        </a:p>
      </dgm:t>
    </dgm:pt>
    <dgm:pt modelId="{26E4287A-F200-414A-AA34-C332A1B389D5}" type="sibTrans" cxnId="{5980E063-3E16-46FB-9ADC-A2366816D593}">
      <dgm:prSet/>
      <dgm:spPr/>
      <dgm:t>
        <a:bodyPr/>
        <a:lstStyle/>
        <a:p>
          <a:endParaRPr lang="es-CO"/>
        </a:p>
      </dgm:t>
    </dgm:pt>
    <dgm:pt modelId="{2A99FF70-38D7-4A83-9C4E-240EA33520E7}">
      <dgm:prSet phldrT="[Texto]"/>
      <dgm:spPr/>
      <dgm:t>
        <a:bodyPr/>
        <a:lstStyle/>
        <a:p>
          <a:r>
            <a:rPr lang="es-ES" dirty="0"/>
            <a:t>Asesorar y planificar la implementación permanente del proceso de conocimiento del riesgo</a:t>
          </a:r>
          <a:endParaRPr lang="es-CO" dirty="0"/>
        </a:p>
      </dgm:t>
    </dgm:pt>
    <dgm:pt modelId="{DC420A59-43B1-4027-AA78-C79E691E65CD}" type="parTrans" cxnId="{28CB2E96-C0B8-4E7C-8286-480A7E00EC36}">
      <dgm:prSet/>
      <dgm:spPr/>
      <dgm:t>
        <a:bodyPr/>
        <a:lstStyle/>
        <a:p>
          <a:endParaRPr lang="es-CO"/>
        </a:p>
      </dgm:t>
    </dgm:pt>
    <dgm:pt modelId="{4532FA07-E884-495B-A0E2-38E4D19735D1}" type="sibTrans" cxnId="{28CB2E96-C0B8-4E7C-8286-480A7E00EC36}">
      <dgm:prSet/>
      <dgm:spPr/>
      <dgm:t>
        <a:bodyPr/>
        <a:lstStyle/>
        <a:p>
          <a:endParaRPr lang="es-CO"/>
        </a:p>
      </dgm:t>
    </dgm:pt>
    <dgm:pt modelId="{6978E7C9-3372-4B5C-86BE-26FDE165D955}">
      <dgm:prSet/>
      <dgm:spPr/>
      <dgm:t>
        <a:bodyPr/>
        <a:lstStyle/>
        <a:p>
          <a:r>
            <a:rPr lang="es-ES" dirty="0"/>
            <a:t>Comité Nacional para la reducción del riesgo</a:t>
          </a:r>
          <a:endParaRPr lang="es-CO" dirty="0"/>
        </a:p>
      </dgm:t>
    </dgm:pt>
    <dgm:pt modelId="{41DB4829-057B-4BBF-B7D7-2F4D10EED954}" type="parTrans" cxnId="{BB7052FD-EEEF-44D0-98ED-9BB197373D85}">
      <dgm:prSet/>
      <dgm:spPr/>
      <dgm:t>
        <a:bodyPr/>
        <a:lstStyle/>
        <a:p>
          <a:endParaRPr lang="es-CO"/>
        </a:p>
      </dgm:t>
    </dgm:pt>
    <dgm:pt modelId="{94E05F2B-D39B-4084-85BA-4C7DFAF63528}" type="sibTrans" cxnId="{BB7052FD-EEEF-44D0-98ED-9BB197373D85}">
      <dgm:prSet/>
      <dgm:spPr/>
      <dgm:t>
        <a:bodyPr/>
        <a:lstStyle/>
        <a:p>
          <a:endParaRPr lang="es-CO"/>
        </a:p>
      </dgm:t>
    </dgm:pt>
    <dgm:pt modelId="{F28940C6-A051-40BF-ABAB-F0750B61E097}">
      <dgm:prSet/>
      <dgm:spPr/>
      <dgm:t>
        <a:bodyPr/>
        <a:lstStyle/>
        <a:p>
          <a:endParaRPr lang="es-CO"/>
        </a:p>
      </dgm:t>
    </dgm:pt>
    <dgm:pt modelId="{AEDCC31F-3CE5-4AD8-9CB8-BC2DB1FF9F1F}" type="parTrans" cxnId="{6A5B79DF-E319-4F02-8284-4132E7DD2136}">
      <dgm:prSet/>
      <dgm:spPr/>
      <dgm:t>
        <a:bodyPr/>
        <a:lstStyle/>
        <a:p>
          <a:endParaRPr lang="es-CO"/>
        </a:p>
      </dgm:t>
    </dgm:pt>
    <dgm:pt modelId="{2CBC5A33-4FD6-4052-9D7C-C62A2AC84B1C}" type="sibTrans" cxnId="{6A5B79DF-E319-4F02-8284-4132E7DD2136}">
      <dgm:prSet/>
      <dgm:spPr/>
      <dgm:t>
        <a:bodyPr/>
        <a:lstStyle/>
        <a:p>
          <a:endParaRPr lang="es-CO"/>
        </a:p>
      </dgm:t>
    </dgm:pt>
    <dgm:pt modelId="{6A315DA3-99C8-4974-B726-890EA098547F}">
      <dgm:prSet/>
      <dgm:spPr/>
      <dgm:t>
        <a:bodyPr/>
        <a:lstStyle/>
        <a:p>
          <a:r>
            <a:rPr lang="es-ES" dirty="0"/>
            <a:t>Asesora y planifica la implementación del proceso de reducción del riesgo de desastres.</a:t>
          </a:r>
        </a:p>
      </dgm:t>
    </dgm:pt>
    <dgm:pt modelId="{F326DE2F-A16B-4989-BA85-B78F2F5986EB}" type="parTrans" cxnId="{903AE2B7-6F6A-4A9B-BB0D-EA8D63BF6219}">
      <dgm:prSet/>
      <dgm:spPr/>
      <dgm:t>
        <a:bodyPr/>
        <a:lstStyle/>
        <a:p>
          <a:endParaRPr lang="es-CO"/>
        </a:p>
      </dgm:t>
    </dgm:pt>
    <dgm:pt modelId="{99710006-75CF-481C-B99D-59CB4AE0C2F9}" type="sibTrans" cxnId="{903AE2B7-6F6A-4A9B-BB0D-EA8D63BF6219}">
      <dgm:prSet/>
      <dgm:spPr/>
      <dgm:t>
        <a:bodyPr/>
        <a:lstStyle/>
        <a:p>
          <a:endParaRPr lang="es-CO"/>
        </a:p>
      </dgm:t>
    </dgm:pt>
    <dgm:pt modelId="{1012FB0F-7A9E-4393-901D-4385A135F712}">
      <dgm:prSet/>
      <dgm:spPr/>
      <dgm:t>
        <a:bodyPr/>
        <a:lstStyle/>
        <a:p>
          <a:r>
            <a:rPr lang="es-ES" dirty="0"/>
            <a:t>Comité Nacional para el manejo del riesgo </a:t>
          </a:r>
          <a:endParaRPr lang="es-CO" dirty="0"/>
        </a:p>
      </dgm:t>
    </dgm:pt>
    <dgm:pt modelId="{1E95407D-78F9-4E61-AAA2-1061BA5BE4AD}" type="parTrans" cxnId="{E63C32E0-0802-4F07-807F-90DB32D25FCB}">
      <dgm:prSet/>
      <dgm:spPr/>
      <dgm:t>
        <a:bodyPr/>
        <a:lstStyle/>
        <a:p>
          <a:endParaRPr lang="es-CO"/>
        </a:p>
      </dgm:t>
    </dgm:pt>
    <dgm:pt modelId="{4885D56A-6044-47FD-B2DE-37DC953CB398}" type="sibTrans" cxnId="{E63C32E0-0802-4F07-807F-90DB32D25FCB}">
      <dgm:prSet/>
      <dgm:spPr/>
      <dgm:t>
        <a:bodyPr/>
        <a:lstStyle/>
        <a:p>
          <a:endParaRPr lang="es-CO"/>
        </a:p>
      </dgm:t>
    </dgm:pt>
    <dgm:pt modelId="{57741570-CBAF-4900-827D-EE2D3852DBF9}">
      <dgm:prSet/>
      <dgm:spPr/>
      <dgm:t>
        <a:bodyPr/>
        <a:lstStyle/>
        <a:p>
          <a:r>
            <a:rPr lang="es-ES" dirty="0"/>
            <a:t>Asesorar y planificar la implementación del proceso de manejo de desastres </a:t>
          </a:r>
          <a:endParaRPr lang="es-CO" dirty="0"/>
        </a:p>
      </dgm:t>
    </dgm:pt>
    <dgm:pt modelId="{7164AC36-428A-4CDE-AFE6-30F0E8717CF5}" type="parTrans" cxnId="{D25655C2-E683-46C6-B522-0F3E8B85FE58}">
      <dgm:prSet/>
      <dgm:spPr/>
      <dgm:t>
        <a:bodyPr/>
        <a:lstStyle/>
        <a:p>
          <a:endParaRPr lang="es-CO"/>
        </a:p>
      </dgm:t>
    </dgm:pt>
    <dgm:pt modelId="{003F7A1E-5BEC-4312-B404-694F62231A38}" type="sibTrans" cxnId="{D25655C2-E683-46C6-B522-0F3E8B85FE58}">
      <dgm:prSet/>
      <dgm:spPr/>
      <dgm:t>
        <a:bodyPr/>
        <a:lstStyle/>
        <a:p>
          <a:endParaRPr lang="es-CO"/>
        </a:p>
      </dgm:t>
    </dgm:pt>
    <dgm:pt modelId="{A1C91196-B474-4160-B27D-608C424D61AA}">
      <dgm:prSet/>
      <dgm:spPr/>
      <dgm:t>
        <a:bodyPr/>
        <a:lstStyle/>
        <a:p>
          <a:r>
            <a:rPr lang="es-ES" dirty="0"/>
            <a:t>Consejos Departamentales, Distritales y Municipales de Gestión del Riesgo</a:t>
          </a:r>
          <a:endParaRPr lang="es-CO" dirty="0"/>
        </a:p>
      </dgm:t>
    </dgm:pt>
    <dgm:pt modelId="{3D7F48CB-6375-4B27-9A5C-A28E2C8F40E5}" type="parTrans" cxnId="{C4F09B10-682D-4388-B330-4ADC606A4B4F}">
      <dgm:prSet/>
      <dgm:spPr/>
      <dgm:t>
        <a:bodyPr/>
        <a:lstStyle/>
        <a:p>
          <a:endParaRPr lang="es-CO"/>
        </a:p>
      </dgm:t>
    </dgm:pt>
    <dgm:pt modelId="{70829CAD-5217-4FA7-8431-C530E17BA0B3}" type="sibTrans" cxnId="{C4F09B10-682D-4388-B330-4ADC606A4B4F}">
      <dgm:prSet/>
      <dgm:spPr/>
      <dgm:t>
        <a:bodyPr/>
        <a:lstStyle/>
        <a:p>
          <a:endParaRPr lang="es-CO"/>
        </a:p>
      </dgm:t>
    </dgm:pt>
    <dgm:pt modelId="{06261357-7FD7-43B3-8422-BC9EE5CC660D}">
      <dgm:prSet/>
      <dgm:spPr/>
      <dgm:t>
        <a:bodyPr/>
        <a:lstStyle/>
        <a:p>
          <a:endParaRPr lang="es-CO"/>
        </a:p>
      </dgm:t>
    </dgm:pt>
    <dgm:pt modelId="{61CB1B0C-2053-490C-A95E-C551550AD27B}" type="parTrans" cxnId="{A6931E6A-FE08-46A3-821B-19CB38DA6DB4}">
      <dgm:prSet/>
      <dgm:spPr/>
      <dgm:t>
        <a:bodyPr/>
        <a:lstStyle/>
        <a:p>
          <a:endParaRPr lang="es-CO"/>
        </a:p>
      </dgm:t>
    </dgm:pt>
    <dgm:pt modelId="{F22E706B-3BE3-4152-94AE-8CE2FC92EF27}" type="sibTrans" cxnId="{A6931E6A-FE08-46A3-821B-19CB38DA6DB4}">
      <dgm:prSet/>
      <dgm:spPr/>
      <dgm:t>
        <a:bodyPr/>
        <a:lstStyle/>
        <a:p>
          <a:endParaRPr lang="es-CO"/>
        </a:p>
      </dgm:t>
    </dgm:pt>
    <dgm:pt modelId="{A272FF68-779B-42C0-8EDD-36780CD0292D}">
      <dgm:prSet/>
      <dgm:spPr/>
      <dgm:t>
        <a:bodyPr/>
        <a:lstStyle/>
        <a:p>
          <a:r>
            <a:rPr lang="es-ES" dirty="0"/>
            <a:t>Instancias de coordinación, asesoría, planeación y seguimiento quienes deben garantizar la efectividad y articulación de los procesos de la Gestión del Riesgo en la entidad territorial que a cada uno le corresponde.</a:t>
          </a:r>
          <a:endParaRPr lang="es-CO" dirty="0"/>
        </a:p>
      </dgm:t>
    </dgm:pt>
    <dgm:pt modelId="{A6A085F4-E57E-4B32-A625-B1D07F55C440}" type="parTrans" cxnId="{39B19218-3715-44A4-9FFD-804838B3180C}">
      <dgm:prSet/>
      <dgm:spPr/>
      <dgm:t>
        <a:bodyPr/>
        <a:lstStyle/>
        <a:p>
          <a:endParaRPr lang="es-CO"/>
        </a:p>
      </dgm:t>
    </dgm:pt>
    <dgm:pt modelId="{1D1224D0-26C9-40B1-B796-F1B649F27A41}" type="sibTrans" cxnId="{39B19218-3715-44A4-9FFD-804838B3180C}">
      <dgm:prSet/>
      <dgm:spPr/>
      <dgm:t>
        <a:bodyPr/>
        <a:lstStyle/>
        <a:p>
          <a:endParaRPr lang="es-CO"/>
        </a:p>
      </dgm:t>
    </dgm:pt>
    <dgm:pt modelId="{E28173F3-7056-432F-8C62-B2DB2214AECC}" type="pres">
      <dgm:prSet presAssocID="{D6787947-6705-4108-B9BE-9C705C1CEC13}" presName="Name0" presStyleCnt="0">
        <dgm:presLayoutVars>
          <dgm:dir/>
          <dgm:animLvl val="lvl"/>
          <dgm:resizeHandles val="exact"/>
        </dgm:presLayoutVars>
      </dgm:prSet>
      <dgm:spPr/>
    </dgm:pt>
    <dgm:pt modelId="{0DFE19DC-8BF0-4C94-9834-856BE4CBF621}" type="pres">
      <dgm:prSet presAssocID="{1A0A64D5-4863-4640-92BA-9A718EA90063}" presName="linNode" presStyleCnt="0"/>
      <dgm:spPr/>
    </dgm:pt>
    <dgm:pt modelId="{8895EE0E-9EC7-4B3B-A229-42BA7B4B5CAF}" type="pres">
      <dgm:prSet presAssocID="{1A0A64D5-4863-4640-92BA-9A718EA90063}" presName="parentText" presStyleLbl="node1" presStyleIdx="0" presStyleCnt="6">
        <dgm:presLayoutVars>
          <dgm:chMax val="1"/>
          <dgm:bulletEnabled val="1"/>
        </dgm:presLayoutVars>
      </dgm:prSet>
      <dgm:spPr/>
    </dgm:pt>
    <dgm:pt modelId="{485D469E-54C5-4BB5-AE9D-6A705ABAE524}" type="pres">
      <dgm:prSet presAssocID="{1A0A64D5-4863-4640-92BA-9A718EA90063}" presName="descendantText" presStyleLbl="alignAccFollowNode1" presStyleIdx="0" presStyleCnt="6">
        <dgm:presLayoutVars>
          <dgm:bulletEnabled val="1"/>
        </dgm:presLayoutVars>
      </dgm:prSet>
      <dgm:spPr/>
    </dgm:pt>
    <dgm:pt modelId="{398D3165-9DE7-455E-B9EE-48B2DA33933A}" type="pres">
      <dgm:prSet presAssocID="{7A71E957-5907-41C3-8034-3DC5D9691461}" presName="sp" presStyleCnt="0"/>
      <dgm:spPr/>
    </dgm:pt>
    <dgm:pt modelId="{45976E71-C2BC-4292-A400-6CF8A21998D4}" type="pres">
      <dgm:prSet presAssocID="{7506B89B-ED45-4EAE-93FA-9EAF4760713C}" presName="linNode" presStyleCnt="0"/>
      <dgm:spPr/>
    </dgm:pt>
    <dgm:pt modelId="{37AC7F1D-13D2-4CF7-9B87-22D90EE5D714}" type="pres">
      <dgm:prSet presAssocID="{7506B89B-ED45-4EAE-93FA-9EAF4760713C}" presName="parentText" presStyleLbl="node1" presStyleIdx="1" presStyleCnt="6">
        <dgm:presLayoutVars>
          <dgm:chMax val="1"/>
          <dgm:bulletEnabled val="1"/>
        </dgm:presLayoutVars>
      </dgm:prSet>
      <dgm:spPr/>
    </dgm:pt>
    <dgm:pt modelId="{D09C659C-E220-4976-9D18-2CFDA4EB8F27}" type="pres">
      <dgm:prSet presAssocID="{7506B89B-ED45-4EAE-93FA-9EAF4760713C}" presName="descendantText" presStyleLbl="alignAccFollowNode1" presStyleIdx="1" presStyleCnt="6">
        <dgm:presLayoutVars>
          <dgm:bulletEnabled val="1"/>
        </dgm:presLayoutVars>
      </dgm:prSet>
      <dgm:spPr/>
    </dgm:pt>
    <dgm:pt modelId="{13BB2C00-22EC-4C48-9817-56CBF8FF1717}" type="pres">
      <dgm:prSet presAssocID="{7D4481F6-85E9-4862-B896-9FBCB82BE143}" presName="sp" presStyleCnt="0"/>
      <dgm:spPr/>
    </dgm:pt>
    <dgm:pt modelId="{D8A2541C-D462-4CE5-B584-E7BA9B506DE8}" type="pres">
      <dgm:prSet presAssocID="{5A3FE4C6-A9B6-42E0-A72E-580B34E4CD17}" presName="linNode" presStyleCnt="0"/>
      <dgm:spPr/>
    </dgm:pt>
    <dgm:pt modelId="{D5116385-3409-4D9A-A31C-CE0F847794E7}" type="pres">
      <dgm:prSet presAssocID="{5A3FE4C6-A9B6-42E0-A72E-580B34E4CD17}" presName="parentText" presStyleLbl="node1" presStyleIdx="2" presStyleCnt="6">
        <dgm:presLayoutVars>
          <dgm:chMax val="1"/>
          <dgm:bulletEnabled val="1"/>
        </dgm:presLayoutVars>
      </dgm:prSet>
      <dgm:spPr/>
    </dgm:pt>
    <dgm:pt modelId="{F93F933E-3740-4CCF-89AD-3FABB3A3CFB4}" type="pres">
      <dgm:prSet presAssocID="{5A3FE4C6-A9B6-42E0-A72E-580B34E4CD17}" presName="descendantText" presStyleLbl="alignAccFollowNode1" presStyleIdx="2" presStyleCnt="6">
        <dgm:presLayoutVars>
          <dgm:bulletEnabled val="1"/>
        </dgm:presLayoutVars>
      </dgm:prSet>
      <dgm:spPr/>
    </dgm:pt>
    <dgm:pt modelId="{27A6FE3F-7573-464D-A70E-95468771C366}" type="pres">
      <dgm:prSet presAssocID="{26E4287A-F200-414A-AA34-C332A1B389D5}" presName="sp" presStyleCnt="0"/>
      <dgm:spPr/>
    </dgm:pt>
    <dgm:pt modelId="{56255AE2-F882-4D54-8174-C3B32A0860F7}" type="pres">
      <dgm:prSet presAssocID="{6978E7C9-3372-4B5C-86BE-26FDE165D955}" presName="linNode" presStyleCnt="0"/>
      <dgm:spPr/>
    </dgm:pt>
    <dgm:pt modelId="{09DFCB11-87E3-4334-910A-5718D64B0A6E}" type="pres">
      <dgm:prSet presAssocID="{6978E7C9-3372-4B5C-86BE-26FDE165D955}" presName="parentText" presStyleLbl="node1" presStyleIdx="3" presStyleCnt="6">
        <dgm:presLayoutVars>
          <dgm:chMax val="1"/>
          <dgm:bulletEnabled val="1"/>
        </dgm:presLayoutVars>
      </dgm:prSet>
      <dgm:spPr/>
    </dgm:pt>
    <dgm:pt modelId="{92B6ACD9-D19D-4783-82AD-9DCADAE08492}" type="pres">
      <dgm:prSet presAssocID="{6978E7C9-3372-4B5C-86BE-26FDE165D955}" presName="descendantText" presStyleLbl="alignAccFollowNode1" presStyleIdx="3" presStyleCnt="6">
        <dgm:presLayoutVars>
          <dgm:bulletEnabled val="1"/>
        </dgm:presLayoutVars>
      </dgm:prSet>
      <dgm:spPr/>
    </dgm:pt>
    <dgm:pt modelId="{9FDF0DD6-D833-4D54-95F9-D144A8903784}" type="pres">
      <dgm:prSet presAssocID="{94E05F2B-D39B-4084-85BA-4C7DFAF63528}" presName="sp" presStyleCnt="0"/>
      <dgm:spPr/>
    </dgm:pt>
    <dgm:pt modelId="{8958134B-FB1E-4615-9418-D643D39834DC}" type="pres">
      <dgm:prSet presAssocID="{1012FB0F-7A9E-4393-901D-4385A135F712}" presName="linNode" presStyleCnt="0"/>
      <dgm:spPr/>
    </dgm:pt>
    <dgm:pt modelId="{32E05CBE-E32E-4334-AE36-5C725B5065F2}" type="pres">
      <dgm:prSet presAssocID="{1012FB0F-7A9E-4393-901D-4385A135F712}" presName="parentText" presStyleLbl="node1" presStyleIdx="4" presStyleCnt="6">
        <dgm:presLayoutVars>
          <dgm:chMax val="1"/>
          <dgm:bulletEnabled val="1"/>
        </dgm:presLayoutVars>
      </dgm:prSet>
      <dgm:spPr/>
    </dgm:pt>
    <dgm:pt modelId="{63EB2079-EE82-4103-8A62-60205D3EF2B3}" type="pres">
      <dgm:prSet presAssocID="{1012FB0F-7A9E-4393-901D-4385A135F712}" presName="descendantText" presStyleLbl="alignAccFollowNode1" presStyleIdx="4" presStyleCnt="6">
        <dgm:presLayoutVars>
          <dgm:bulletEnabled val="1"/>
        </dgm:presLayoutVars>
      </dgm:prSet>
      <dgm:spPr/>
    </dgm:pt>
    <dgm:pt modelId="{0EBC6BE0-C2C9-4F07-BC8A-9269EAEDCC40}" type="pres">
      <dgm:prSet presAssocID="{4885D56A-6044-47FD-B2DE-37DC953CB398}" presName="sp" presStyleCnt="0"/>
      <dgm:spPr/>
    </dgm:pt>
    <dgm:pt modelId="{9E80B9AD-9339-4C69-BCD6-AD15802A24C5}" type="pres">
      <dgm:prSet presAssocID="{A1C91196-B474-4160-B27D-608C424D61AA}" presName="linNode" presStyleCnt="0"/>
      <dgm:spPr/>
    </dgm:pt>
    <dgm:pt modelId="{19CB37FD-4D43-41B0-8BC2-02A6AEDB9845}" type="pres">
      <dgm:prSet presAssocID="{A1C91196-B474-4160-B27D-608C424D61AA}" presName="parentText" presStyleLbl="node1" presStyleIdx="5" presStyleCnt="6">
        <dgm:presLayoutVars>
          <dgm:chMax val="1"/>
          <dgm:bulletEnabled val="1"/>
        </dgm:presLayoutVars>
      </dgm:prSet>
      <dgm:spPr/>
    </dgm:pt>
    <dgm:pt modelId="{6513BA87-53EC-4A65-97E2-4EF01A49985E}" type="pres">
      <dgm:prSet presAssocID="{A1C91196-B474-4160-B27D-608C424D61AA}" presName="descendantText" presStyleLbl="alignAccFollowNode1" presStyleIdx="5" presStyleCnt="6">
        <dgm:presLayoutVars>
          <dgm:bulletEnabled val="1"/>
        </dgm:presLayoutVars>
      </dgm:prSet>
      <dgm:spPr/>
    </dgm:pt>
  </dgm:ptLst>
  <dgm:cxnLst>
    <dgm:cxn modelId="{C4F09B10-682D-4388-B330-4ADC606A4B4F}" srcId="{D6787947-6705-4108-B9BE-9C705C1CEC13}" destId="{A1C91196-B474-4160-B27D-608C424D61AA}" srcOrd="5" destOrd="0" parTransId="{3D7F48CB-6375-4B27-9A5C-A28E2C8F40E5}" sibTransId="{70829CAD-5217-4FA7-8431-C530E17BA0B3}"/>
    <dgm:cxn modelId="{39B19218-3715-44A4-9FFD-804838B3180C}" srcId="{A1C91196-B474-4160-B27D-608C424D61AA}" destId="{A272FF68-779B-42C0-8EDD-36780CD0292D}" srcOrd="1" destOrd="0" parTransId="{A6A085F4-E57E-4B32-A625-B1D07F55C440}" sibTransId="{1D1224D0-26C9-40B1-B796-F1B649F27A41}"/>
    <dgm:cxn modelId="{98B98728-E019-4D6A-A7A9-F6C1A85A6190}" type="presOf" srcId="{A272FF68-779B-42C0-8EDD-36780CD0292D}" destId="{6513BA87-53EC-4A65-97E2-4EF01A49985E}" srcOrd="0" destOrd="1" presId="urn:microsoft.com/office/officeart/2005/8/layout/vList5"/>
    <dgm:cxn modelId="{E24E9932-ACE8-4642-98E3-D9346E51DFE2}" type="presOf" srcId="{6A315DA3-99C8-4974-B726-890EA098547F}" destId="{92B6ACD9-D19D-4783-82AD-9DCADAE08492}" srcOrd="0" destOrd="1" presId="urn:microsoft.com/office/officeart/2005/8/layout/vList5"/>
    <dgm:cxn modelId="{DCC55836-163A-40BD-A09A-C2F2D3517482}" type="presOf" srcId="{2A99FF70-38D7-4A83-9C4E-240EA33520E7}" destId="{F93F933E-3740-4CCF-89AD-3FABB3A3CFB4}" srcOrd="0" destOrd="0" presId="urn:microsoft.com/office/officeart/2005/8/layout/vList5"/>
    <dgm:cxn modelId="{D842D936-8108-4E33-9D51-29113B09710A}" srcId="{7506B89B-ED45-4EAE-93FA-9EAF4760713C}" destId="{18C99A95-CBFA-4D80-9562-AEC7FD511882}" srcOrd="0" destOrd="0" parTransId="{7C6C0029-F3D9-4B8C-8CD2-0F2CDE2D48C3}" sibTransId="{9DF54B85-9589-475C-885D-F20A220AB781}"/>
    <dgm:cxn modelId="{2E46513E-DF62-4DA8-9FFB-937FDF1CF0B6}" type="presOf" srcId="{F28940C6-A051-40BF-ABAB-F0750B61E097}" destId="{92B6ACD9-D19D-4783-82AD-9DCADAE08492}" srcOrd="0" destOrd="0" presId="urn:microsoft.com/office/officeart/2005/8/layout/vList5"/>
    <dgm:cxn modelId="{C566A15F-3270-4E7C-811F-1A0A546CEDF0}" type="presOf" srcId="{92FE1A9C-4EB2-4CC6-822C-44881D1C3DD7}" destId="{485D469E-54C5-4BB5-AE9D-6A705ABAE524}" srcOrd="0" destOrd="0" presId="urn:microsoft.com/office/officeart/2005/8/layout/vList5"/>
    <dgm:cxn modelId="{5980E063-3E16-46FB-9ADC-A2366816D593}" srcId="{D6787947-6705-4108-B9BE-9C705C1CEC13}" destId="{5A3FE4C6-A9B6-42E0-A72E-580B34E4CD17}" srcOrd="2" destOrd="0" parTransId="{13FEC418-DD06-4BF0-88EB-1A4E9C606E98}" sibTransId="{26E4287A-F200-414A-AA34-C332A1B389D5}"/>
    <dgm:cxn modelId="{8225B144-9F66-4E09-9AE6-8D0D497C277B}" srcId="{D6787947-6705-4108-B9BE-9C705C1CEC13}" destId="{7506B89B-ED45-4EAE-93FA-9EAF4760713C}" srcOrd="1" destOrd="0" parTransId="{636C3376-F09C-49E4-A035-3E088FED6A42}" sibTransId="{7D4481F6-85E9-4862-B896-9FBCB82BE143}"/>
    <dgm:cxn modelId="{A6931E6A-FE08-46A3-821B-19CB38DA6DB4}" srcId="{A1C91196-B474-4160-B27D-608C424D61AA}" destId="{06261357-7FD7-43B3-8422-BC9EE5CC660D}" srcOrd="0" destOrd="0" parTransId="{61CB1B0C-2053-490C-A95E-C551550AD27B}" sibTransId="{F22E706B-3BE3-4152-94AE-8CE2FC92EF27}"/>
    <dgm:cxn modelId="{20BA5485-811D-4290-A132-939CEEC9A70B}" type="presOf" srcId="{06261357-7FD7-43B3-8422-BC9EE5CC660D}" destId="{6513BA87-53EC-4A65-97E2-4EF01A49985E}" srcOrd="0" destOrd="0" presId="urn:microsoft.com/office/officeart/2005/8/layout/vList5"/>
    <dgm:cxn modelId="{F767F28A-0FFF-412F-B3A5-EE64CDFFD30A}" srcId="{D6787947-6705-4108-B9BE-9C705C1CEC13}" destId="{1A0A64D5-4863-4640-92BA-9A718EA90063}" srcOrd="0" destOrd="0" parTransId="{23354E4C-97BD-410B-B555-1DC603504E9B}" sibTransId="{7A71E957-5907-41C3-8034-3DC5D9691461}"/>
    <dgm:cxn modelId="{38F1138D-6B34-44E6-B7E8-E4349E6748EA}" srcId="{1A0A64D5-4863-4640-92BA-9A718EA90063}" destId="{92FE1A9C-4EB2-4CC6-822C-44881D1C3DD7}" srcOrd="0" destOrd="0" parTransId="{B9D7B1CA-A968-4DE7-BD79-66CDD34C6575}" sibTransId="{6AF63F20-E898-4201-BD18-85C0707EB9B5}"/>
    <dgm:cxn modelId="{33E7538F-F350-400B-A088-0BD9ACB48E01}" type="presOf" srcId="{A1C91196-B474-4160-B27D-608C424D61AA}" destId="{19CB37FD-4D43-41B0-8BC2-02A6AEDB9845}" srcOrd="0" destOrd="0" presId="urn:microsoft.com/office/officeart/2005/8/layout/vList5"/>
    <dgm:cxn modelId="{28CB2E96-C0B8-4E7C-8286-480A7E00EC36}" srcId="{5A3FE4C6-A9B6-42E0-A72E-580B34E4CD17}" destId="{2A99FF70-38D7-4A83-9C4E-240EA33520E7}" srcOrd="0" destOrd="0" parTransId="{DC420A59-43B1-4027-AA78-C79E691E65CD}" sibTransId="{4532FA07-E884-495B-A0E2-38E4D19735D1}"/>
    <dgm:cxn modelId="{35F70298-5E7E-4B38-9932-B9AB12158F5A}" type="presOf" srcId="{6978E7C9-3372-4B5C-86BE-26FDE165D955}" destId="{09DFCB11-87E3-4334-910A-5718D64B0A6E}" srcOrd="0" destOrd="0" presId="urn:microsoft.com/office/officeart/2005/8/layout/vList5"/>
    <dgm:cxn modelId="{4C5BAA99-F981-44A9-9340-2D0E5570E537}" type="presOf" srcId="{57741570-CBAF-4900-827D-EE2D3852DBF9}" destId="{63EB2079-EE82-4103-8A62-60205D3EF2B3}" srcOrd="0" destOrd="0" presId="urn:microsoft.com/office/officeart/2005/8/layout/vList5"/>
    <dgm:cxn modelId="{BABC69A6-6E7E-42FF-887A-ECC936999EC3}" type="presOf" srcId="{7506B89B-ED45-4EAE-93FA-9EAF4760713C}" destId="{37AC7F1D-13D2-4CF7-9B87-22D90EE5D714}" srcOrd="0" destOrd="0" presId="urn:microsoft.com/office/officeart/2005/8/layout/vList5"/>
    <dgm:cxn modelId="{FDDA1BA7-8897-4540-A7AC-F004E95B654F}" type="presOf" srcId="{1A0A64D5-4863-4640-92BA-9A718EA90063}" destId="{8895EE0E-9EC7-4B3B-A229-42BA7B4B5CAF}" srcOrd="0" destOrd="0" presId="urn:microsoft.com/office/officeart/2005/8/layout/vList5"/>
    <dgm:cxn modelId="{903AE2B7-6F6A-4A9B-BB0D-EA8D63BF6219}" srcId="{6978E7C9-3372-4B5C-86BE-26FDE165D955}" destId="{6A315DA3-99C8-4974-B726-890EA098547F}" srcOrd="1" destOrd="0" parTransId="{F326DE2F-A16B-4989-BA85-B78F2F5986EB}" sibTransId="{99710006-75CF-481C-B99D-59CB4AE0C2F9}"/>
    <dgm:cxn modelId="{E57E5AC1-17D3-4679-B0F7-C9E06EBD2DB4}" type="presOf" srcId="{1012FB0F-7A9E-4393-901D-4385A135F712}" destId="{32E05CBE-E32E-4334-AE36-5C725B5065F2}" srcOrd="0" destOrd="0" presId="urn:microsoft.com/office/officeart/2005/8/layout/vList5"/>
    <dgm:cxn modelId="{D25655C2-E683-46C6-B522-0F3E8B85FE58}" srcId="{1012FB0F-7A9E-4393-901D-4385A135F712}" destId="{57741570-CBAF-4900-827D-EE2D3852DBF9}" srcOrd="0" destOrd="0" parTransId="{7164AC36-428A-4CDE-AFE6-30F0E8717CF5}" sibTransId="{003F7A1E-5BEC-4312-B404-694F62231A38}"/>
    <dgm:cxn modelId="{47D516C5-74E5-45BE-B70B-6B331E06F40C}" type="presOf" srcId="{D6787947-6705-4108-B9BE-9C705C1CEC13}" destId="{E28173F3-7056-432F-8C62-B2DB2214AECC}" srcOrd="0" destOrd="0" presId="urn:microsoft.com/office/officeart/2005/8/layout/vList5"/>
    <dgm:cxn modelId="{F53682DB-8E37-4141-AF51-B8A565467901}" type="presOf" srcId="{5A3FE4C6-A9B6-42E0-A72E-580B34E4CD17}" destId="{D5116385-3409-4D9A-A31C-CE0F847794E7}" srcOrd="0" destOrd="0" presId="urn:microsoft.com/office/officeart/2005/8/layout/vList5"/>
    <dgm:cxn modelId="{6A5B79DF-E319-4F02-8284-4132E7DD2136}" srcId="{6978E7C9-3372-4B5C-86BE-26FDE165D955}" destId="{F28940C6-A051-40BF-ABAB-F0750B61E097}" srcOrd="0" destOrd="0" parTransId="{AEDCC31F-3CE5-4AD8-9CB8-BC2DB1FF9F1F}" sibTransId="{2CBC5A33-4FD6-4052-9D7C-C62A2AC84B1C}"/>
    <dgm:cxn modelId="{E63C32E0-0802-4F07-807F-90DB32D25FCB}" srcId="{D6787947-6705-4108-B9BE-9C705C1CEC13}" destId="{1012FB0F-7A9E-4393-901D-4385A135F712}" srcOrd="4" destOrd="0" parTransId="{1E95407D-78F9-4E61-AAA2-1061BA5BE4AD}" sibTransId="{4885D56A-6044-47FD-B2DE-37DC953CB398}"/>
    <dgm:cxn modelId="{4B3EA9E0-6A8C-4237-B642-9A11772804A7}" type="presOf" srcId="{18C99A95-CBFA-4D80-9562-AEC7FD511882}" destId="{D09C659C-E220-4976-9D18-2CFDA4EB8F27}" srcOrd="0" destOrd="0" presId="urn:microsoft.com/office/officeart/2005/8/layout/vList5"/>
    <dgm:cxn modelId="{BB7052FD-EEEF-44D0-98ED-9BB197373D85}" srcId="{D6787947-6705-4108-B9BE-9C705C1CEC13}" destId="{6978E7C9-3372-4B5C-86BE-26FDE165D955}" srcOrd="3" destOrd="0" parTransId="{41DB4829-057B-4BBF-B7D7-2F4D10EED954}" sibTransId="{94E05F2B-D39B-4084-85BA-4C7DFAF63528}"/>
    <dgm:cxn modelId="{A8A3D611-3857-4ED8-A817-09BFD316C8F2}" type="presParOf" srcId="{E28173F3-7056-432F-8C62-B2DB2214AECC}" destId="{0DFE19DC-8BF0-4C94-9834-856BE4CBF621}" srcOrd="0" destOrd="0" presId="urn:microsoft.com/office/officeart/2005/8/layout/vList5"/>
    <dgm:cxn modelId="{0F69D2A5-6020-43C4-90F5-E1A91B1CBBCC}" type="presParOf" srcId="{0DFE19DC-8BF0-4C94-9834-856BE4CBF621}" destId="{8895EE0E-9EC7-4B3B-A229-42BA7B4B5CAF}" srcOrd="0" destOrd="0" presId="urn:microsoft.com/office/officeart/2005/8/layout/vList5"/>
    <dgm:cxn modelId="{4B3749D5-6E64-4AA3-9489-F28FFC5D95CD}" type="presParOf" srcId="{0DFE19DC-8BF0-4C94-9834-856BE4CBF621}" destId="{485D469E-54C5-4BB5-AE9D-6A705ABAE524}" srcOrd="1" destOrd="0" presId="urn:microsoft.com/office/officeart/2005/8/layout/vList5"/>
    <dgm:cxn modelId="{D8738663-8F21-4E5D-B8F9-20D224F25391}" type="presParOf" srcId="{E28173F3-7056-432F-8C62-B2DB2214AECC}" destId="{398D3165-9DE7-455E-B9EE-48B2DA33933A}" srcOrd="1" destOrd="0" presId="urn:microsoft.com/office/officeart/2005/8/layout/vList5"/>
    <dgm:cxn modelId="{A669EB49-7A02-44C4-BCA6-B133E1E3A25B}" type="presParOf" srcId="{E28173F3-7056-432F-8C62-B2DB2214AECC}" destId="{45976E71-C2BC-4292-A400-6CF8A21998D4}" srcOrd="2" destOrd="0" presId="urn:microsoft.com/office/officeart/2005/8/layout/vList5"/>
    <dgm:cxn modelId="{A4E1D6F6-E235-4B4D-AC99-62D9741FEE8D}" type="presParOf" srcId="{45976E71-C2BC-4292-A400-6CF8A21998D4}" destId="{37AC7F1D-13D2-4CF7-9B87-22D90EE5D714}" srcOrd="0" destOrd="0" presId="urn:microsoft.com/office/officeart/2005/8/layout/vList5"/>
    <dgm:cxn modelId="{B4A6E44C-AA34-4B65-A5E4-CEEC2B9DE39E}" type="presParOf" srcId="{45976E71-C2BC-4292-A400-6CF8A21998D4}" destId="{D09C659C-E220-4976-9D18-2CFDA4EB8F27}" srcOrd="1" destOrd="0" presId="urn:microsoft.com/office/officeart/2005/8/layout/vList5"/>
    <dgm:cxn modelId="{9DB027D6-42D0-4A50-9CC0-A5B952B1CBAD}" type="presParOf" srcId="{E28173F3-7056-432F-8C62-B2DB2214AECC}" destId="{13BB2C00-22EC-4C48-9817-56CBF8FF1717}" srcOrd="3" destOrd="0" presId="urn:microsoft.com/office/officeart/2005/8/layout/vList5"/>
    <dgm:cxn modelId="{1ED256D3-05BB-4A33-8314-903F3172BAE9}" type="presParOf" srcId="{E28173F3-7056-432F-8C62-B2DB2214AECC}" destId="{D8A2541C-D462-4CE5-B584-E7BA9B506DE8}" srcOrd="4" destOrd="0" presId="urn:microsoft.com/office/officeart/2005/8/layout/vList5"/>
    <dgm:cxn modelId="{FF206585-1CBE-4AE5-ACA3-7857BDE13B3F}" type="presParOf" srcId="{D8A2541C-D462-4CE5-B584-E7BA9B506DE8}" destId="{D5116385-3409-4D9A-A31C-CE0F847794E7}" srcOrd="0" destOrd="0" presId="urn:microsoft.com/office/officeart/2005/8/layout/vList5"/>
    <dgm:cxn modelId="{3DE248D8-67A3-49B2-8794-25B31D02E41F}" type="presParOf" srcId="{D8A2541C-D462-4CE5-B584-E7BA9B506DE8}" destId="{F93F933E-3740-4CCF-89AD-3FABB3A3CFB4}" srcOrd="1" destOrd="0" presId="urn:microsoft.com/office/officeart/2005/8/layout/vList5"/>
    <dgm:cxn modelId="{D0966DFC-D75F-4A82-966E-ECA3BFE272E0}" type="presParOf" srcId="{E28173F3-7056-432F-8C62-B2DB2214AECC}" destId="{27A6FE3F-7573-464D-A70E-95468771C366}" srcOrd="5" destOrd="0" presId="urn:microsoft.com/office/officeart/2005/8/layout/vList5"/>
    <dgm:cxn modelId="{4037AAB7-C1ED-46D3-8688-A4B1ED0011A0}" type="presParOf" srcId="{E28173F3-7056-432F-8C62-B2DB2214AECC}" destId="{56255AE2-F882-4D54-8174-C3B32A0860F7}" srcOrd="6" destOrd="0" presId="urn:microsoft.com/office/officeart/2005/8/layout/vList5"/>
    <dgm:cxn modelId="{373DCC1E-0E57-4D82-9EDE-1B96359866B0}" type="presParOf" srcId="{56255AE2-F882-4D54-8174-C3B32A0860F7}" destId="{09DFCB11-87E3-4334-910A-5718D64B0A6E}" srcOrd="0" destOrd="0" presId="urn:microsoft.com/office/officeart/2005/8/layout/vList5"/>
    <dgm:cxn modelId="{ED64C30F-53EA-4931-8B3E-DEBE57268808}" type="presParOf" srcId="{56255AE2-F882-4D54-8174-C3B32A0860F7}" destId="{92B6ACD9-D19D-4783-82AD-9DCADAE08492}" srcOrd="1" destOrd="0" presId="urn:microsoft.com/office/officeart/2005/8/layout/vList5"/>
    <dgm:cxn modelId="{A70E58E9-1D8E-409D-A0E4-59A14976730C}" type="presParOf" srcId="{E28173F3-7056-432F-8C62-B2DB2214AECC}" destId="{9FDF0DD6-D833-4D54-95F9-D144A8903784}" srcOrd="7" destOrd="0" presId="urn:microsoft.com/office/officeart/2005/8/layout/vList5"/>
    <dgm:cxn modelId="{4DCCCD11-3991-4A2A-86CB-BA2D36F3FBDD}" type="presParOf" srcId="{E28173F3-7056-432F-8C62-B2DB2214AECC}" destId="{8958134B-FB1E-4615-9418-D643D39834DC}" srcOrd="8" destOrd="0" presId="urn:microsoft.com/office/officeart/2005/8/layout/vList5"/>
    <dgm:cxn modelId="{AD14E2D8-206C-4E37-89DC-AFC9FE03995D}" type="presParOf" srcId="{8958134B-FB1E-4615-9418-D643D39834DC}" destId="{32E05CBE-E32E-4334-AE36-5C725B5065F2}" srcOrd="0" destOrd="0" presId="urn:microsoft.com/office/officeart/2005/8/layout/vList5"/>
    <dgm:cxn modelId="{591E2CB9-547B-4E4F-848D-076F3F9C896C}" type="presParOf" srcId="{8958134B-FB1E-4615-9418-D643D39834DC}" destId="{63EB2079-EE82-4103-8A62-60205D3EF2B3}" srcOrd="1" destOrd="0" presId="urn:microsoft.com/office/officeart/2005/8/layout/vList5"/>
    <dgm:cxn modelId="{0813DB8C-7407-4B2A-8D52-97A2B0B15344}" type="presParOf" srcId="{E28173F3-7056-432F-8C62-B2DB2214AECC}" destId="{0EBC6BE0-C2C9-4F07-BC8A-9269EAEDCC40}" srcOrd="9" destOrd="0" presId="urn:microsoft.com/office/officeart/2005/8/layout/vList5"/>
    <dgm:cxn modelId="{95B9AEC4-E64F-40F1-B5AC-26D5575CFC3A}" type="presParOf" srcId="{E28173F3-7056-432F-8C62-B2DB2214AECC}" destId="{9E80B9AD-9339-4C69-BCD6-AD15802A24C5}" srcOrd="10" destOrd="0" presId="urn:microsoft.com/office/officeart/2005/8/layout/vList5"/>
    <dgm:cxn modelId="{BF795485-69F4-409C-AB14-810DBAAC5B68}" type="presParOf" srcId="{9E80B9AD-9339-4C69-BCD6-AD15802A24C5}" destId="{19CB37FD-4D43-41B0-8BC2-02A6AEDB9845}" srcOrd="0" destOrd="0" presId="urn:microsoft.com/office/officeart/2005/8/layout/vList5"/>
    <dgm:cxn modelId="{3F99EED7-B85E-45DA-BDA1-316B3ED5FF4E}" type="presParOf" srcId="{9E80B9AD-9339-4C69-BCD6-AD15802A24C5}" destId="{6513BA87-53EC-4A65-97E2-4EF01A49985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ADB89E-1B93-4AAB-885D-FAF5339E808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CO"/>
        </a:p>
      </dgm:t>
    </dgm:pt>
    <dgm:pt modelId="{2B54A0EE-2AA3-4D4A-BD1F-792F695A8C60}">
      <dgm:prSet phldrT="[Texto]"/>
      <dgm:spPr/>
      <dgm:t>
        <a:bodyPr/>
        <a:lstStyle/>
        <a:p>
          <a:r>
            <a:rPr lang="es-ES" dirty="0"/>
            <a:t>CMGRD</a:t>
          </a:r>
        </a:p>
        <a:p>
          <a:r>
            <a:rPr lang="es-CO" dirty="0"/>
            <a:t>(Alcalde)</a:t>
          </a:r>
        </a:p>
        <a:p>
          <a:r>
            <a:rPr lang="es-CO" dirty="0"/>
            <a:t>Directora UMGRD</a:t>
          </a:r>
        </a:p>
      </dgm:t>
    </dgm:pt>
    <dgm:pt modelId="{B3D38585-6FBB-4D08-B03D-C9BD031FDC87}" type="parTrans" cxnId="{1B3032D1-9B87-4BA0-8F69-62E2E9CA562B}">
      <dgm:prSet/>
      <dgm:spPr/>
      <dgm:t>
        <a:bodyPr/>
        <a:lstStyle/>
        <a:p>
          <a:endParaRPr lang="es-CO"/>
        </a:p>
      </dgm:t>
    </dgm:pt>
    <dgm:pt modelId="{F534236E-91FC-4FE1-B804-F7AEA144093C}" type="sibTrans" cxnId="{1B3032D1-9B87-4BA0-8F69-62E2E9CA562B}">
      <dgm:prSet/>
      <dgm:spPr/>
      <dgm:t>
        <a:bodyPr/>
        <a:lstStyle/>
        <a:p>
          <a:endParaRPr lang="es-CO"/>
        </a:p>
      </dgm:t>
    </dgm:pt>
    <dgm:pt modelId="{691AFAE5-0314-4263-83CC-F277149FFE07}">
      <dgm:prSet phldrT="[Texto]"/>
      <dgm:spPr/>
      <dgm:t>
        <a:bodyPr/>
        <a:lstStyle/>
        <a:p>
          <a:r>
            <a:rPr lang="es-CO" dirty="0"/>
            <a:t>Cuerpo de Bomberos, Cruz Roja, Junta  Defensa Civil</a:t>
          </a:r>
        </a:p>
      </dgm:t>
    </dgm:pt>
    <dgm:pt modelId="{5C9A1809-AC5D-45DA-BF99-3B9FEF242E07}" type="parTrans" cxnId="{2A3FB036-177A-44A9-94DB-531F6928D128}">
      <dgm:prSet/>
      <dgm:spPr/>
      <dgm:t>
        <a:bodyPr/>
        <a:lstStyle/>
        <a:p>
          <a:endParaRPr lang="es-CO"/>
        </a:p>
      </dgm:t>
    </dgm:pt>
    <dgm:pt modelId="{11F193B7-CB3C-46D2-B009-C866F31838B0}" type="sibTrans" cxnId="{2A3FB036-177A-44A9-94DB-531F6928D128}">
      <dgm:prSet/>
      <dgm:spPr/>
      <dgm:t>
        <a:bodyPr/>
        <a:lstStyle/>
        <a:p>
          <a:endParaRPr lang="es-CO"/>
        </a:p>
      </dgm:t>
    </dgm:pt>
    <dgm:pt modelId="{8C024515-FA89-4C23-A685-CCD2B8973650}">
      <dgm:prSet phldrT="[Texto]" custT="1"/>
      <dgm:spPr/>
      <dgm:t>
        <a:bodyPr/>
        <a:lstStyle/>
        <a:p>
          <a:r>
            <a:rPr lang="es-ES" sz="1400" dirty="0"/>
            <a:t>EMCARTAGO, CLEAN ATMOSPHER  </a:t>
          </a:r>
          <a:endParaRPr lang="es-CO" sz="1400" dirty="0"/>
        </a:p>
      </dgm:t>
    </dgm:pt>
    <dgm:pt modelId="{0136D462-BDA8-4914-9AAA-025109DD917D}" type="parTrans" cxnId="{EDB6376A-7EB0-4AA4-B8C9-B29AAA897D91}">
      <dgm:prSet/>
      <dgm:spPr/>
      <dgm:t>
        <a:bodyPr/>
        <a:lstStyle/>
        <a:p>
          <a:endParaRPr lang="es-CO"/>
        </a:p>
      </dgm:t>
    </dgm:pt>
    <dgm:pt modelId="{EBC67599-4588-42F8-B63F-084BA9C42836}" type="sibTrans" cxnId="{EDB6376A-7EB0-4AA4-B8C9-B29AAA897D91}">
      <dgm:prSet/>
      <dgm:spPr/>
      <dgm:t>
        <a:bodyPr/>
        <a:lstStyle/>
        <a:p>
          <a:endParaRPr lang="es-CO"/>
        </a:p>
      </dgm:t>
    </dgm:pt>
    <dgm:pt modelId="{01AA58F4-1A41-4DBA-B8DF-A958272BFF0B}">
      <dgm:prSet phldrT="[Texto]" custT="1"/>
      <dgm:spPr/>
      <dgm:t>
        <a:bodyPr/>
        <a:lstStyle/>
        <a:p>
          <a:r>
            <a:rPr lang="es-CO" sz="1600" dirty="0"/>
            <a:t>Policía Nacional, Ejército Nacional</a:t>
          </a:r>
        </a:p>
      </dgm:t>
    </dgm:pt>
    <dgm:pt modelId="{85505658-81AD-4774-906F-BFAED310C7B2}" type="parTrans" cxnId="{4749F7F0-5440-4ABF-A757-A7B1E81543CC}">
      <dgm:prSet/>
      <dgm:spPr/>
      <dgm:t>
        <a:bodyPr/>
        <a:lstStyle/>
        <a:p>
          <a:endParaRPr lang="es-CO"/>
        </a:p>
      </dgm:t>
    </dgm:pt>
    <dgm:pt modelId="{63781B1E-CEE0-4972-95D1-9626F70149E7}" type="sibTrans" cxnId="{4749F7F0-5440-4ABF-A757-A7B1E81543CC}">
      <dgm:prSet/>
      <dgm:spPr/>
      <dgm:t>
        <a:bodyPr/>
        <a:lstStyle/>
        <a:p>
          <a:endParaRPr lang="es-CO"/>
        </a:p>
      </dgm:t>
    </dgm:pt>
    <dgm:pt modelId="{F2D2374C-ECB6-47C0-9036-A35E464D73CD}">
      <dgm:prSet custT="1"/>
      <dgm:spPr/>
      <dgm:t>
        <a:bodyPr/>
        <a:lstStyle/>
        <a:p>
          <a:r>
            <a:rPr lang="es-ES" sz="1800" dirty="0"/>
            <a:t>CVC</a:t>
          </a:r>
          <a:endParaRPr lang="es-CO" sz="1800" dirty="0"/>
        </a:p>
      </dgm:t>
    </dgm:pt>
    <dgm:pt modelId="{EB72F349-E7F2-4959-A816-E58B06EBC13C}" type="parTrans" cxnId="{CC0E44CD-DE57-4442-BC8E-C6C2560B462D}">
      <dgm:prSet/>
      <dgm:spPr/>
      <dgm:t>
        <a:bodyPr/>
        <a:lstStyle/>
        <a:p>
          <a:endParaRPr lang="es-CO"/>
        </a:p>
      </dgm:t>
    </dgm:pt>
    <dgm:pt modelId="{D0D2A3A6-1852-405A-9C06-E5FAF7474F7B}" type="sibTrans" cxnId="{CC0E44CD-DE57-4442-BC8E-C6C2560B462D}">
      <dgm:prSet/>
      <dgm:spPr/>
      <dgm:t>
        <a:bodyPr/>
        <a:lstStyle/>
        <a:p>
          <a:endParaRPr lang="es-CO"/>
        </a:p>
      </dgm:t>
    </dgm:pt>
    <dgm:pt modelId="{E339DD78-F8D3-4EE1-BA18-96062980B335}">
      <dgm:prSet custT="1"/>
      <dgm:spPr/>
      <dgm:t>
        <a:bodyPr/>
        <a:lstStyle/>
        <a:p>
          <a:r>
            <a:rPr lang="es-CO" sz="900" dirty="0"/>
            <a:t>Secretario de Gobierno, Secretario Salud, Secretario de  Infraestructura, Secretario de Planeación,  Secretario de Educación, EMCADE, Director Tránsito</a:t>
          </a:r>
        </a:p>
      </dgm:t>
    </dgm:pt>
    <dgm:pt modelId="{A36343BD-027F-45FB-8EB8-52C4E88EA268}" type="parTrans" cxnId="{CD2E35AB-0658-4C2D-88A5-4E88DAD8D312}">
      <dgm:prSet/>
      <dgm:spPr/>
      <dgm:t>
        <a:bodyPr/>
        <a:lstStyle/>
        <a:p>
          <a:endParaRPr lang="es-CO"/>
        </a:p>
      </dgm:t>
    </dgm:pt>
    <dgm:pt modelId="{33F04172-8B3B-4414-9E16-4D18CDC6F22E}" type="sibTrans" cxnId="{CD2E35AB-0658-4C2D-88A5-4E88DAD8D312}">
      <dgm:prSet/>
      <dgm:spPr/>
      <dgm:t>
        <a:bodyPr/>
        <a:lstStyle/>
        <a:p>
          <a:endParaRPr lang="es-CO"/>
        </a:p>
      </dgm:t>
    </dgm:pt>
    <dgm:pt modelId="{0D1058D6-C84A-44F4-8131-F9A7A0020168}" type="pres">
      <dgm:prSet presAssocID="{CEADB89E-1B93-4AAB-885D-FAF5339E808C}" presName="Name0" presStyleCnt="0">
        <dgm:presLayoutVars>
          <dgm:chMax val="1"/>
          <dgm:dir/>
          <dgm:animLvl val="ctr"/>
          <dgm:resizeHandles val="exact"/>
        </dgm:presLayoutVars>
      </dgm:prSet>
      <dgm:spPr/>
    </dgm:pt>
    <dgm:pt modelId="{B6ECBE14-021B-44D3-891C-FBBA879EE062}" type="pres">
      <dgm:prSet presAssocID="{2B54A0EE-2AA3-4D4A-BD1F-792F695A8C60}" presName="centerShape" presStyleLbl="node0" presStyleIdx="0" presStyleCnt="1"/>
      <dgm:spPr/>
    </dgm:pt>
    <dgm:pt modelId="{F7311BF5-397C-4CD7-B721-1474EAA8317F}" type="pres">
      <dgm:prSet presAssocID="{691AFAE5-0314-4263-83CC-F277149FFE07}" presName="node" presStyleLbl="node1" presStyleIdx="0" presStyleCnt="5" custRadScaleRad="107553">
        <dgm:presLayoutVars>
          <dgm:bulletEnabled val="1"/>
        </dgm:presLayoutVars>
      </dgm:prSet>
      <dgm:spPr/>
    </dgm:pt>
    <dgm:pt modelId="{A221A53F-83B5-4F27-92F3-F92E8019AB6F}" type="pres">
      <dgm:prSet presAssocID="{691AFAE5-0314-4263-83CC-F277149FFE07}" presName="dummy" presStyleCnt="0"/>
      <dgm:spPr/>
    </dgm:pt>
    <dgm:pt modelId="{9D7B729F-2418-4C58-AD74-5D1A3045F7FA}" type="pres">
      <dgm:prSet presAssocID="{11F193B7-CB3C-46D2-B009-C866F31838B0}" presName="sibTrans" presStyleLbl="sibTrans2D1" presStyleIdx="0" presStyleCnt="5"/>
      <dgm:spPr/>
    </dgm:pt>
    <dgm:pt modelId="{C6A7DF5E-D572-4A72-A74C-79F49BC5FFE9}" type="pres">
      <dgm:prSet presAssocID="{E339DD78-F8D3-4EE1-BA18-96062980B335}" presName="node" presStyleLbl="node1" presStyleIdx="1" presStyleCnt="5">
        <dgm:presLayoutVars>
          <dgm:bulletEnabled val="1"/>
        </dgm:presLayoutVars>
      </dgm:prSet>
      <dgm:spPr/>
    </dgm:pt>
    <dgm:pt modelId="{8C563537-B0AF-496E-824C-B75C6573B95D}" type="pres">
      <dgm:prSet presAssocID="{E339DD78-F8D3-4EE1-BA18-96062980B335}" presName="dummy" presStyleCnt="0"/>
      <dgm:spPr/>
    </dgm:pt>
    <dgm:pt modelId="{9FA8A49B-CDE2-4664-9280-485EEEF32881}" type="pres">
      <dgm:prSet presAssocID="{33F04172-8B3B-4414-9E16-4D18CDC6F22E}" presName="sibTrans" presStyleLbl="sibTrans2D1" presStyleIdx="1" presStyleCnt="5"/>
      <dgm:spPr/>
    </dgm:pt>
    <dgm:pt modelId="{D29AE243-5A61-4A28-AEA2-81998E012D8E}" type="pres">
      <dgm:prSet presAssocID="{F2D2374C-ECB6-47C0-9036-A35E464D73CD}" presName="node" presStyleLbl="node1" presStyleIdx="2" presStyleCnt="5">
        <dgm:presLayoutVars>
          <dgm:bulletEnabled val="1"/>
        </dgm:presLayoutVars>
      </dgm:prSet>
      <dgm:spPr/>
    </dgm:pt>
    <dgm:pt modelId="{96CFB3E4-EE1F-4CC9-8016-D589FE260E3F}" type="pres">
      <dgm:prSet presAssocID="{F2D2374C-ECB6-47C0-9036-A35E464D73CD}" presName="dummy" presStyleCnt="0"/>
      <dgm:spPr/>
    </dgm:pt>
    <dgm:pt modelId="{91FDDAE1-F4CF-4845-A598-9503DBD58295}" type="pres">
      <dgm:prSet presAssocID="{D0D2A3A6-1852-405A-9C06-E5FAF7474F7B}" presName="sibTrans" presStyleLbl="sibTrans2D1" presStyleIdx="2" presStyleCnt="5"/>
      <dgm:spPr/>
    </dgm:pt>
    <dgm:pt modelId="{A86F45B8-C08E-44EA-9605-82F810E1B1E6}" type="pres">
      <dgm:prSet presAssocID="{8C024515-FA89-4C23-A685-CCD2B8973650}" presName="node" presStyleLbl="node1" presStyleIdx="3" presStyleCnt="5" custRadScaleRad="99591" custRadScaleInc="-52">
        <dgm:presLayoutVars>
          <dgm:bulletEnabled val="1"/>
        </dgm:presLayoutVars>
      </dgm:prSet>
      <dgm:spPr/>
    </dgm:pt>
    <dgm:pt modelId="{9402A1CE-29D8-42EE-B9CE-B49C1D2C9660}" type="pres">
      <dgm:prSet presAssocID="{8C024515-FA89-4C23-A685-CCD2B8973650}" presName="dummy" presStyleCnt="0"/>
      <dgm:spPr/>
    </dgm:pt>
    <dgm:pt modelId="{A2FAA1DA-0AFF-4B4A-B4FC-040A77EEE60B}" type="pres">
      <dgm:prSet presAssocID="{EBC67599-4588-42F8-B63F-084BA9C42836}" presName="sibTrans" presStyleLbl="sibTrans2D1" presStyleIdx="3" presStyleCnt="5"/>
      <dgm:spPr/>
    </dgm:pt>
    <dgm:pt modelId="{CBEB18F7-3FAF-4A6A-82C0-936C5E045FE6}" type="pres">
      <dgm:prSet presAssocID="{01AA58F4-1A41-4DBA-B8DF-A958272BFF0B}" presName="node" presStyleLbl="node1" presStyleIdx="4" presStyleCnt="5">
        <dgm:presLayoutVars>
          <dgm:bulletEnabled val="1"/>
        </dgm:presLayoutVars>
      </dgm:prSet>
      <dgm:spPr/>
    </dgm:pt>
    <dgm:pt modelId="{28BEF7C4-E1D5-41A4-8BE9-A8B024F97BDE}" type="pres">
      <dgm:prSet presAssocID="{01AA58F4-1A41-4DBA-B8DF-A958272BFF0B}" presName="dummy" presStyleCnt="0"/>
      <dgm:spPr/>
    </dgm:pt>
    <dgm:pt modelId="{EEEAFAFB-5576-4A1F-863D-0AC8BF0E06EE}" type="pres">
      <dgm:prSet presAssocID="{63781B1E-CEE0-4972-95D1-9626F70149E7}" presName="sibTrans" presStyleLbl="sibTrans2D1" presStyleIdx="4" presStyleCnt="5"/>
      <dgm:spPr/>
    </dgm:pt>
  </dgm:ptLst>
  <dgm:cxnLst>
    <dgm:cxn modelId="{E85C640B-4C22-4A71-BCD3-6C578D2C7F7D}" type="presOf" srcId="{CEADB89E-1B93-4AAB-885D-FAF5339E808C}" destId="{0D1058D6-C84A-44F4-8131-F9A7A0020168}" srcOrd="0" destOrd="0" presId="urn:microsoft.com/office/officeart/2005/8/layout/radial6"/>
    <dgm:cxn modelId="{E32DB42E-C5CF-4CC7-80B5-ABDFD18D5F23}" type="presOf" srcId="{691AFAE5-0314-4263-83CC-F277149FFE07}" destId="{F7311BF5-397C-4CD7-B721-1474EAA8317F}" srcOrd="0" destOrd="0" presId="urn:microsoft.com/office/officeart/2005/8/layout/radial6"/>
    <dgm:cxn modelId="{2A3FB036-177A-44A9-94DB-531F6928D128}" srcId="{2B54A0EE-2AA3-4D4A-BD1F-792F695A8C60}" destId="{691AFAE5-0314-4263-83CC-F277149FFE07}" srcOrd="0" destOrd="0" parTransId="{5C9A1809-AC5D-45DA-BF99-3B9FEF242E07}" sibTransId="{11F193B7-CB3C-46D2-B009-C866F31838B0}"/>
    <dgm:cxn modelId="{E9B84D3A-255B-4FF9-BF0C-6A183D956BEB}" type="presOf" srcId="{F2D2374C-ECB6-47C0-9036-A35E464D73CD}" destId="{D29AE243-5A61-4A28-AEA2-81998E012D8E}" srcOrd="0" destOrd="0" presId="urn:microsoft.com/office/officeart/2005/8/layout/radial6"/>
    <dgm:cxn modelId="{C15D9A3B-1A87-4104-838B-73BEE4BD3076}" type="presOf" srcId="{33F04172-8B3B-4414-9E16-4D18CDC6F22E}" destId="{9FA8A49B-CDE2-4664-9280-485EEEF32881}" srcOrd="0" destOrd="0" presId="urn:microsoft.com/office/officeart/2005/8/layout/radial6"/>
    <dgm:cxn modelId="{4D927443-88A6-442E-A317-3CE3914ECA83}" type="presOf" srcId="{E339DD78-F8D3-4EE1-BA18-96062980B335}" destId="{C6A7DF5E-D572-4A72-A74C-79F49BC5FFE9}" srcOrd="0" destOrd="0" presId="urn:microsoft.com/office/officeart/2005/8/layout/radial6"/>
    <dgm:cxn modelId="{0C38C547-071A-474B-B222-45A2DFBEF2BA}" type="presOf" srcId="{11F193B7-CB3C-46D2-B009-C866F31838B0}" destId="{9D7B729F-2418-4C58-AD74-5D1A3045F7FA}" srcOrd="0" destOrd="0" presId="urn:microsoft.com/office/officeart/2005/8/layout/radial6"/>
    <dgm:cxn modelId="{F92B4048-F0FD-43D1-8762-D30C7A0AAEC6}" type="presOf" srcId="{2B54A0EE-2AA3-4D4A-BD1F-792F695A8C60}" destId="{B6ECBE14-021B-44D3-891C-FBBA879EE062}" srcOrd="0" destOrd="0" presId="urn:microsoft.com/office/officeart/2005/8/layout/radial6"/>
    <dgm:cxn modelId="{EDB6376A-7EB0-4AA4-B8C9-B29AAA897D91}" srcId="{2B54A0EE-2AA3-4D4A-BD1F-792F695A8C60}" destId="{8C024515-FA89-4C23-A685-CCD2B8973650}" srcOrd="3" destOrd="0" parTransId="{0136D462-BDA8-4914-9AAA-025109DD917D}" sibTransId="{EBC67599-4588-42F8-B63F-084BA9C42836}"/>
    <dgm:cxn modelId="{35B4526F-37C5-4ACD-AA0A-45E5EEA354B8}" type="presOf" srcId="{D0D2A3A6-1852-405A-9C06-E5FAF7474F7B}" destId="{91FDDAE1-F4CF-4845-A598-9503DBD58295}" srcOrd="0" destOrd="0" presId="urn:microsoft.com/office/officeart/2005/8/layout/radial6"/>
    <dgm:cxn modelId="{1B844483-2DE4-47B9-9DB0-D5B645E48F17}" type="presOf" srcId="{8C024515-FA89-4C23-A685-CCD2B8973650}" destId="{A86F45B8-C08E-44EA-9605-82F810E1B1E6}" srcOrd="0" destOrd="0" presId="urn:microsoft.com/office/officeart/2005/8/layout/radial6"/>
    <dgm:cxn modelId="{DD1EFE8F-4B27-4C42-B0CE-5577CF99BE69}" type="presOf" srcId="{01AA58F4-1A41-4DBA-B8DF-A958272BFF0B}" destId="{CBEB18F7-3FAF-4A6A-82C0-936C5E045FE6}" srcOrd="0" destOrd="0" presId="urn:microsoft.com/office/officeart/2005/8/layout/radial6"/>
    <dgm:cxn modelId="{31CB2B90-2CDB-4371-8150-875F23776B0C}" type="presOf" srcId="{63781B1E-CEE0-4972-95D1-9626F70149E7}" destId="{EEEAFAFB-5576-4A1F-863D-0AC8BF0E06EE}" srcOrd="0" destOrd="0" presId="urn:microsoft.com/office/officeart/2005/8/layout/radial6"/>
    <dgm:cxn modelId="{C42E63AA-A8D4-41E1-837B-F7D596742902}" type="presOf" srcId="{EBC67599-4588-42F8-B63F-084BA9C42836}" destId="{A2FAA1DA-0AFF-4B4A-B4FC-040A77EEE60B}" srcOrd="0" destOrd="0" presId="urn:microsoft.com/office/officeart/2005/8/layout/radial6"/>
    <dgm:cxn modelId="{CD2E35AB-0658-4C2D-88A5-4E88DAD8D312}" srcId="{2B54A0EE-2AA3-4D4A-BD1F-792F695A8C60}" destId="{E339DD78-F8D3-4EE1-BA18-96062980B335}" srcOrd="1" destOrd="0" parTransId="{A36343BD-027F-45FB-8EB8-52C4E88EA268}" sibTransId="{33F04172-8B3B-4414-9E16-4D18CDC6F22E}"/>
    <dgm:cxn modelId="{CC0E44CD-DE57-4442-BC8E-C6C2560B462D}" srcId="{2B54A0EE-2AA3-4D4A-BD1F-792F695A8C60}" destId="{F2D2374C-ECB6-47C0-9036-A35E464D73CD}" srcOrd="2" destOrd="0" parTransId="{EB72F349-E7F2-4959-A816-E58B06EBC13C}" sibTransId="{D0D2A3A6-1852-405A-9C06-E5FAF7474F7B}"/>
    <dgm:cxn modelId="{1B3032D1-9B87-4BA0-8F69-62E2E9CA562B}" srcId="{CEADB89E-1B93-4AAB-885D-FAF5339E808C}" destId="{2B54A0EE-2AA3-4D4A-BD1F-792F695A8C60}" srcOrd="0" destOrd="0" parTransId="{B3D38585-6FBB-4D08-B03D-C9BD031FDC87}" sibTransId="{F534236E-91FC-4FE1-B804-F7AEA144093C}"/>
    <dgm:cxn modelId="{4749F7F0-5440-4ABF-A757-A7B1E81543CC}" srcId="{2B54A0EE-2AA3-4D4A-BD1F-792F695A8C60}" destId="{01AA58F4-1A41-4DBA-B8DF-A958272BFF0B}" srcOrd="4" destOrd="0" parTransId="{85505658-81AD-4774-906F-BFAED310C7B2}" sibTransId="{63781B1E-CEE0-4972-95D1-9626F70149E7}"/>
    <dgm:cxn modelId="{36681037-5B86-422B-8F85-1A42BA388AAD}" type="presParOf" srcId="{0D1058D6-C84A-44F4-8131-F9A7A0020168}" destId="{B6ECBE14-021B-44D3-891C-FBBA879EE062}" srcOrd="0" destOrd="0" presId="urn:microsoft.com/office/officeart/2005/8/layout/radial6"/>
    <dgm:cxn modelId="{AE1A9971-7543-4636-A495-99ED94BBCF7C}" type="presParOf" srcId="{0D1058D6-C84A-44F4-8131-F9A7A0020168}" destId="{F7311BF5-397C-4CD7-B721-1474EAA8317F}" srcOrd="1" destOrd="0" presId="urn:microsoft.com/office/officeart/2005/8/layout/radial6"/>
    <dgm:cxn modelId="{6AF0A6C3-E62B-4966-A735-66928A3E40DB}" type="presParOf" srcId="{0D1058D6-C84A-44F4-8131-F9A7A0020168}" destId="{A221A53F-83B5-4F27-92F3-F92E8019AB6F}" srcOrd="2" destOrd="0" presId="urn:microsoft.com/office/officeart/2005/8/layout/radial6"/>
    <dgm:cxn modelId="{1F5E2EB5-ACE6-49FB-A6FD-D6AD54DA868C}" type="presParOf" srcId="{0D1058D6-C84A-44F4-8131-F9A7A0020168}" destId="{9D7B729F-2418-4C58-AD74-5D1A3045F7FA}" srcOrd="3" destOrd="0" presId="urn:microsoft.com/office/officeart/2005/8/layout/radial6"/>
    <dgm:cxn modelId="{149FEA85-FEA5-402D-8869-C30CD90E5BF5}" type="presParOf" srcId="{0D1058D6-C84A-44F4-8131-F9A7A0020168}" destId="{C6A7DF5E-D572-4A72-A74C-79F49BC5FFE9}" srcOrd="4" destOrd="0" presId="urn:microsoft.com/office/officeart/2005/8/layout/radial6"/>
    <dgm:cxn modelId="{DB7609D9-38C4-40E9-A2EB-7BD0F10741EC}" type="presParOf" srcId="{0D1058D6-C84A-44F4-8131-F9A7A0020168}" destId="{8C563537-B0AF-496E-824C-B75C6573B95D}" srcOrd="5" destOrd="0" presId="urn:microsoft.com/office/officeart/2005/8/layout/radial6"/>
    <dgm:cxn modelId="{0ACF8C2E-74F1-4C41-98D4-3A59681DE467}" type="presParOf" srcId="{0D1058D6-C84A-44F4-8131-F9A7A0020168}" destId="{9FA8A49B-CDE2-4664-9280-485EEEF32881}" srcOrd="6" destOrd="0" presId="urn:microsoft.com/office/officeart/2005/8/layout/radial6"/>
    <dgm:cxn modelId="{C589491B-7CBC-4EEC-A2B4-7750C25C7B15}" type="presParOf" srcId="{0D1058D6-C84A-44F4-8131-F9A7A0020168}" destId="{D29AE243-5A61-4A28-AEA2-81998E012D8E}" srcOrd="7" destOrd="0" presId="urn:microsoft.com/office/officeart/2005/8/layout/radial6"/>
    <dgm:cxn modelId="{1FE49F5F-839C-4471-96EF-1F784B72C2E0}" type="presParOf" srcId="{0D1058D6-C84A-44F4-8131-F9A7A0020168}" destId="{96CFB3E4-EE1F-4CC9-8016-D589FE260E3F}" srcOrd="8" destOrd="0" presId="urn:microsoft.com/office/officeart/2005/8/layout/radial6"/>
    <dgm:cxn modelId="{FE186E55-6F36-4672-9109-9DD48EF1AAA9}" type="presParOf" srcId="{0D1058D6-C84A-44F4-8131-F9A7A0020168}" destId="{91FDDAE1-F4CF-4845-A598-9503DBD58295}" srcOrd="9" destOrd="0" presId="urn:microsoft.com/office/officeart/2005/8/layout/radial6"/>
    <dgm:cxn modelId="{DCFE270D-0023-45D2-806A-68C33F91BEAD}" type="presParOf" srcId="{0D1058D6-C84A-44F4-8131-F9A7A0020168}" destId="{A86F45B8-C08E-44EA-9605-82F810E1B1E6}" srcOrd="10" destOrd="0" presId="urn:microsoft.com/office/officeart/2005/8/layout/radial6"/>
    <dgm:cxn modelId="{84CDA9B6-35A7-4101-B454-CB88438A2FEE}" type="presParOf" srcId="{0D1058D6-C84A-44F4-8131-F9A7A0020168}" destId="{9402A1CE-29D8-42EE-B9CE-B49C1D2C9660}" srcOrd="11" destOrd="0" presId="urn:microsoft.com/office/officeart/2005/8/layout/radial6"/>
    <dgm:cxn modelId="{5F4C822C-9A74-4586-81BC-C29382627C97}" type="presParOf" srcId="{0D1058D6-C84A-44F4-8131-F9A7A0020168}" destId="{A2FAA1DA-0AFF-4B4A-B4FC-040A77EEE60B}" srcOrd="12" destOrd="0" presId="urn:microsoft.com/office/officeart/2005/8/layout/radial6"/>
    <dgm:cxn modelId="{EB05C8FE-DF70-4202-86FC-965F4A3A6F50}" type="presParOf" srcId="{0D1058D6-C84A-44F4-8131-F9A7A0020168}" destId="{CBEB18F7-3FAF-4A6A-82C0-936C5E045FE6}" srcOrd="13" destOrd="0" presId="urn:microsoft.com/office/officeart/2005/8/layout/radial6"/>
    <dgm:cxn modelId="{5F2DD0CB-16C7-4317-8179-3DDB56CD1F4F}" type="presParOf" srcId="{0D1058D6-C84A-44F4-8131-F9A7A0020168}" destId="{28BEF7C4-E1D5-41A4-8BE9-A8B024F97BDE}" srcOrd="14" destOrd="0" presId="urn:microsoft.com/office/officeart/2005/8/layout/radial6"/>
    <dgm:cxn modelId="{FE5BF694-9948-451D-BE17-E41C1FBA2CEF}" type="presParOf" srcId="{0D1058D6-C84A-44F4-8131-F9A7A0020168}" destId="{EEEAFAFB-5576-4A1F-863D-0AC8BF0E06EE}"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F484B2-F330-4990-82B6-1898AF81305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6581FB67-6D17-4A56-9934-3207F3A68224}">
      <dgm:prSet phldrT="[Texto]"/>
      <dgm:spPr>
        <a:solidFill>
          <a:srgbClr val="FFFF00"/>
        </a:solidFill>
      </dgm:spPr>
      <dgm:t>
        <a:bodyPr/>
        <a:lstStyle/>
        <a:p>
          <a:r>
            <a:rPr lang="es-419" dirty="0">
              <a:solidFill>
                <a:schemeClr val="tx1"/>
              </a:solidFill>
            </a:rPr>
            <a:t>Coordinación Interinstitucional:</a:t>
          </a:r>
          <a:endParaRPr lang="es-ES" dirty="0">
            <a:solidFill>
              <a:schemeClr val="tx1"/>
            </a:solidFill>
          </a:endParaRPr>
        </a:p>
      </dgm:t>
    </dgm:pt>
    <dgm:pt modelId="{077A21FA-711D-44E0-A6FF-D3EA666C064F}" type="parTrans" cxnId="{F92FD1C5-F65F-43B4-BE6D-7418BFC1EC50}">
      <dgm:prSet/>
      <dgm:spPr/>
      <dgm:t>
        <a:bodyPr/>
        <a:lstStyle/>
        <a:p>
          <a:endParaRPr lang="es-ES"/>
        </a:p>
      </dgm:t>
    </dgm:pt>
    <dgm:pt modelId="{8F0E38EF-34A2-437F-ACF1-541B9CE82AB1}" type="sibTrans" cxnId="{F92FD1C5-F65F-43B4-BE6D-7418BFC1EC50}">
      <dgm:prSet/>
      <dgm:spPr/>
      <dgm:t>
        <a:bodyPr/>
        <a:lstStyle/>
        <a:p>
          <a:endParaRPr lang="es-ES"/>
        </a:p>
      </dgm:t>
    </dgm:pt>
    <dgm:pt modelId="{ACDC5977-A9A7-4D10-9D9C-173C4AAD1155}">
      <dgm:prSet phldrT="[Texto]"/>
      <dgm:spPr/>
      <dgm:t>
        <a:bodyPr/>
        <a:lstStyle/>
        <a:p>
          <a:r>
            <a:rPr lang="es-419" dirty="0"/>
            <a:t>Establecer un centro de coordinación interinstitucional para la gestión de riesgos y desastres, que involucre a las entidades gubernamentales, empresas de servicios públicos, instituciones educativas, de salud y autoridades ambientales.</a:t>
          </a:r>
          <a:endParaRPr lang="es-ES" dirty="0"/>
        </a:p>
      </dgm:t>
    </dgm:pt>
    <dgm:pt modelId="{AECB9FFE-F530-4FE7-AFCA-5E6CB0E5E693}" type="parTrans" cxnId="{D85AB454-11B9-4FA4-AD97-7FA9C1EE9DB8}">
      <dgm:prSet/>
      <dgm:spPr/>
      <dgm:t>
        <a:bodyPr/>
        <a:lstStyle/>
        <a:p>
          <a:endParaRPr lang="es-ES"/>
        </a:p>
      </dgm:t>
    </dgm:pt>
    <dgm:pt modelId="{D473A0EB-9DA5-4261-B628-5D324D14C38A}" type="sibTrans" cxnId="{D85AB454-11B9-4FA4-AD97-7FA9C1EE9DB8}">
      <dgm:prSet/>
      <dgm:spPr/>
      <dgm:t>
        <a:bodyPr/>
        <a:lstStyle/>
        <a:p>
          <a:endParaRPr lang="es-ES"/>
        </a:p>
      </dgm:t>
    </dgm:pt>
    <dgm:pt modelId="{D457A69A-3517-485A-ACBB-D39E1D480ECF}">
      <dgm:prSet phldrT="[Texto]"/>
      <dgm:spPr/>
      <dgm:t>
        <a:bodyPr/>
        <a:lstStyle/>
        <a:p>
          <a:r>
            <a:rPr lang="es-419" dirty="0"/>
            <a:t>Programar reuniones periódicas para compartir información actualizada sobre las condiciones climáticas, niveles de ríos y acciones preventivas.</a:t>
          </a:r>
          <a:endParaRPr lang="es-ES" dirty="0"/>
        </a:p>
      </dgm:t>
    </dgm:pt>
    <dgm:pt modelId="{E27D9D67-3E5E-4A73-91C3-CB39A82BB943}" type="parTrans" cxnId="{2D0D996C-E3AB-4DFF-9DD8-2234AD773B9A}">
      <dgm:prSet/>
      <dgm:spPr/>
      <dgm:t>
        <a:bodyPr/>
        <a:lstStyle/>
        <a:p>
          <a:endParaRPr lang="es-ES"/>
        </a:p>
      </dgm:t>
    </dgm:pt>
    <dgm:pt modelId="{8AE4F140-4D97-4468-8B9B-26A47286D397}" type="sibTrans" cxnId="{2D0D996C-E3AB-4DFF-9DD8-2234AD773B9A}">
      <dgm:prSet/>
      <dgm:spPr/>
      <dgm:t>
        <a:bodyPr/>
        <a:lstStyle/>
        <a:p>
          <a:endParaRPr lang="es-ES"/>
        </a:p>
      </dgm:t>
    </dgm:pt>
    <dgm:pt modelId="{2C61E993-4C35-4597-B5C5-9E5016E93A71}">
      <dgm:prSet phldrT="[Texto]"/>
      <dgm:spPr>
        <a:solidFill>
          <a:schemeClr val="bg1"/>
        </a:solidFill>
      </dgm:spPr>
      <dgm:t>
        <a:bodyPr/>
        <a:lstStyle/>
        <a:p>
          <a:r>
            <a:rPr lang="es-419" dirty="0">
              <a:solidFill>
                <a:schemeClr val="tx1"/>
              </a:solidFill>
            </a:rPr>
            <a:t>Evaluación y Monitoreo Continuo</a:t>
          </a:r>
          <a:r>
            <a:rPr lang="es-419" dirty="0"/>
            <a:t>:</a:t>
          </a:r>
          <a:endParaRPr lang="es-ES" dirty="0"/>
        </a:p>
      </dgm:t>
    </dgm:pt>
    <dgm:pt modelId="{D81071BF-5162-4BE0-8643-9BCBB95FFAC3}" type="parTrans" cxnId="{10ED7FEE-8B33-46A0-BA6C-934C92D62E67}">
      <dgm:prSet/>
      <dgm:spPr/>
      <dgm:t>
        <a:bodyPr/>
        <a:lstStyle/>
        <a:p>
          <a:endParaRPr lang="es-ES"/>
        </a:p>
      </dgm:t>
    </dgm:pt>
    <dgm:pt modelId="{5E28DA23-9993-413A-8E07-464CD416D22D}" type="sibTrans" cxnId="{10ED7FEE-8B33-46A0-BA6C-934C92D62E67}">
      <dgm:prSet/>
      <dgm:spPr/>
      <dgm:t>
        <a:bodyPr/>
        <a:lstStyle/>
        <a:p>
          <a:endParaRPr lang="es-ES"/>
        </a:p>
      </dgm:t>
    </dgm:pt>
    <dgm:pt modelId="{8A734D3F-4C9B-47EE-9446-AE0BA28BF459}">
      <dgm:prSet phldrT="[Texto]"/>
      <dgm:spPr/>
      <dgm:t>
        <a:bodyPr/>
        <a:lstStyle/>
        <a:p>
          <a:r>
            <a:rPr lang="es-419" dirty="0"/>
            <a:t>Recopilar y analizar datos históricos sobre el comportamiento climático y el nivel de los ríos para predecir posibles escenarios de riesgo.</a:t>
          </a:r>
          <a:endParaRPr lang="es-ES" dirty="0"/>
        </a:p>
      </dgm:t>
    </dgm:pt>
    <dgm:pt modelId="{AE8667F7-BAD5-43B7-BC18-F74978FFBCE4}" type="parTrans" cxnId="{93D80BD7-5A0E-49D7-A4D1-2AC8FA7E56B7}">
      <dgm:prSet/>
      <dgm:spPr/>
      <dgm:t>
        <a:bodyPr/>
        <a:lstStyle/>
        <a:p>
          <a:endParaRPr lang="es-ES"/>
        </a:p>
      </dgm:t>
    </dgm:pt>
    <dgm:pt modelId="{24DD8C19-B653-4075-967D-0CB3722413D7}" type="sibTrans" cxnId="{93D80BD7-5A0E-49D7-A4D1-2AC8FA7E56B7}">
      <dgm:prSet/>
      <dgm:spPr/>
      <dgm:t>
        <a:bodyPr/>
        <a:lstStyle/>
        <a:p>
          <a:endParaRPr lang="es-ES"/>
        </a:p>
      </dgm:t>
    </dgm:pt>
    <dgm:pt modelId="{82A85D4F-2744-4834-9201-54B7B8A162A5}">
      <dgm:prSet phldrT="[Texto]"/>
      <dgm:spPr/>
      <dgm:t>
        <a:bodyPr/>
        <a:lstStyle/>
        <a:p>
          <a:r>
            <a:rPr lang="es-419" dirty="0"/>
            <a:t>Implementar sistemas de monitoreo comunitario en tiempo real para alertar sobre aumentos repentinos en el nivel de los ríos, acumulación de aguas pluviales y condiciones climáticas adversas.</a:t>
          </a:r>
          <a:endParaRPr lang="es-ES" dirty="0"/>
        </a:p>
      </dgm:t>
    </dgm:pt>
    <dgm:pt modelId="{B3EFEA1F-07AB-4160-80F3-A6064C34CFE4}" type="parTrans" cxnId="{8240FF6A-6139-4997-BDC1-42F7B87DF0F4}">
      <dgm:prSet/>
      <dgm:spPr/>
      <dgm:t>
        <a:bodyPr/>
        <a:lstStyle/>
        <a:p>
          <a:endParaRPr lang="es-ES"/>
        </a:p>
      </dgm:t>
    </dgm:pt>
    <dgm:pt modelId="{823FE2EC-D2CC-488D-B0C2-052903CF8377}" type="sibTrans" cxnId="{8240FF6A-6139-4997-BDC1-42F7B87DF0F4}">
      <dgm:prSet/>
      <dgm:spPr/>
      <dgm:t>
        <a:bodyPr/>
        <a:lstStyle/>
        <a:p>
          <a:endParaRPr lang="es-ES"/>
        </a:p>
      </dgm:t>
    </dgm:pt>
    <dgm:pt modelId="{966EC6A5-4063-4D96-A400-F574D79BF2D6}">
      <dgm:prSet phldrT="[Texto]"/>
      <dgm:spPr>
        <a:solidFill>
          <a:srgbClr val="ED4398"/>
        </a:solidFill>
      </dgm:spPr>
      <dgm:t>
        <a:bodyPr/>
        <a:lstStyle/>
        <a:p>
          <a:r>
            <a:rPr lang="es-419" dirty="0"/>
            <a:t>Preparación y Capacitación:</a:t>
          </a:r>
          <a:endParaRPr lang="es-ES" dirty="0"/>
        </a:p>
      </dgm:t>
    </dgm:pt>
    <dgm:pt modelId="{B5A49D14-949B-4EC7-9178-A3DDE75C2F14}" type="parTrans" cxnId="{2A5BF73F-11B9-4A00-874F-D17580A23104}">
      <dgm:prSet/>
      <dgm:spPr/>
      <dgm:t>
        <a:bodyPr/>
        <a:lstStyle/>
        <a:p>
          <a:endParaRPr lang="es-ES"/>
        </a:p>
      </dgm:t>
    </dgm:pt>
    <dgm:pt modelId="{2C436D72-EBE7-4CDD-AB06-2D5244D34AD9}" type="sibTrans" cxnId="{2A5BF73F-11B9-4A00-874F-D17580A23104}">
      <dgm:prSet/>
      <dgm:spPr/>
      <dgm:t>
        <a:bodyPr/>
        <a:lstStyle/>
        <a:p>
          <a:endParaRPr lang="es-ES"/>
        </a:p>
      </dgm:t>
    </dgm:pt>
    <dgm:pt modelId="{CC84FFCA-49CD-417A-ABFA-3AC299AB2B59}">
      <dgm:prSet phldrT="[Texto]"/>
      <dgm:spPr/>
      <dgm:t>
        <a:bodyPr/>
        <a:lstStyle/>
        <a:p>
          <a:r>
            <a:rPr lang="es-419" dirty="0"/>
            <a:t>Desarrollar programas de capacitación para actores comunitarios, enfocados en medidas de autoprotección, auto conservación y primeros auxilios.</a:t>
          </a:r>
          <a:endParaRPr lang="es-ES" dirty="0"/>
        </a:p>
      </dgm:t>
    </dgm:pt>
    <dgm:pt modelId="{3F66CCD1-8BAE-458B-8AC6-D537C7ABDDB5}" type="parTrans" cxnId="{D1695B7D-1E4C-4C29-B3F1-57018492F5ED}">
      <dgm:prSet/>
      <dgm:spPr/>
      <dgm:t>
        <a:bodyPr/>
        <a:lstStyle/>
        <a:p>
          <a:endParaRPr lang="es-ES"/>
        </a:p>
      </dgm:t>
    </dgm:pt>
    <dgm:pt modelId="{05B56287-D639-449C-B1E1-84AD0FA65A06}" type="sibTrans" cxnId="{D1695B7D-1E4C-4C29-B3F1-57018492F5ED}">
      <dgm:prSet/>
      <dgm:spPr/>
      <dgm:t>
        <a:bodyPr/>
        <a:lstStyle/>
        <a:p>
          <a:endParaRPr lang="es-ES"/>
        </a:p>
      </dgm:t>
    </dgm:pt>
    <dgm:pt modelId="{86BEDF72-5E2D-4BBA-98D6-5CFD406E7001}">
      <dgm:prSet phldrT="[Texto]"/>
      <dgm:spPr/>
      <dgm:t>
        <a:bodyPr/>
        <a:lstStyle/>
        <a:p>
          <a:r>
            <a:rPr lang="es-419" dirty="0"/>
            <a:t>Realizar simulacros y ejercicios de respuesta a emergencias con la participación activa de la comunidad, instituciones educativas y personal de salud.</a:t>
          </a:r>
          <a:endParaRPr lang="es-ES" dirty="0"/>
        </a:p>
      </dgm:t>
    </dgm:pt>
    <dgm:pt modelId="{6339715F-62E0-4F5D-A259-2F2BEBE644D6}" type="parTrans" cxnId="{ADD2B324-6272-4462-9A36-DC52CCBBA4E8}">
      <dgm:prSet/>
      <dgm:spPr/>
      <dgm:t>
        <a:bodyPr/>
        <a:lstStyle/>
        <a:p>
          <a:endParaRPr lang="es-ES"/>
        </a:p>
      </dgm:t>
    </dgm:pt>
    <dgm:pt modelId="{19BD0087-0C7E-4968-AD3B-2D9A4A64701F}" type="sibTrans" cxnId="{ADD2B324-6272-4462-9A36-DC52CCBBA4E8}">
      <dgm:prSet/>
      <dgm:spPr/>
      <dgm:t>
        <a:bodyPr/>
        <a:lstStyle/>
        <a:p>
          <a:endParaRPr lang="es-ES"/>
        </a:p>
      </dgm:t>
    </dgm:pt>
    <dgm:pt modelId="{B3DF68D1-3B02-49F5-A1A8-A0576FAE8CDE}" type="pres">
      <dgm:prSet presAssocID="{B0F484B2-F330-4990-82B6-1898AF813054}" presName="linearFlow" presStyleCnt="0">
        <dgm:presLayoutVars>
          <dgm:dir/>
          <dgm:animLvl val="lvl"/>
          <dgm:resizeHandles val="exact"/>
        </dgm:presLayoutVars>
      </dgm:prSet>
      <dgm:spPr/>
    </dgm:pt>
    <dgm:pt modelId="{760950A5-079F-40D2-8909-897416777565}" type="pres">
      <dgm:prSet presAssocID="{6581FB67-6D17-4A56-9934-3207F3A68224}" presName="composite" presStyleCnt="0"/>
      <dgm:spPr/>
    </dgm:pt>
    <dgm:pt modelId="{CEB763DE-401F-4DD8-9210-64B3573871D6}" type="pres">
      <dgm:prSet presAssocID="{6581FB67-6D17-4A56-9934-3207F3A68224}" presName="parentText" presStyleLbl="alignNode1" presStyleIdx="0" presStyleCnt="3">
        <dgm:presLayoutVars>
          <dgm:chMax val="1"/>
          <dgm:bulletEnabled val="1"/>
        </dgm:presLayoutVars>
      </dgm:prSet>
      <dgm:spPr/>
    </dgm:pt>
    <dgm:pt modelId="{5DCF1ECE-5BC4-40B2-909B-D64C0F133396}" type="pres">
      <dgm:prSet presAssocID="{6581FB67-6D17-4A56-9934-3207F3A68224}" presName="descendantText" presStyleLbl="alignAcc1" presStyleIdx="0" presStyleCnt="3">
        <dgm:presLayoutVars>
          <dgm:bulletEnabled val="1"/>
        </dgm:presLayoutVars>
      </dgm:prSet>
      <dgm:spPr/>
    </dgm:pt>
    <dgm:pt modelId="{9893F214-22A0-425C-B5FC-493BE83129A2}" type="pres">
      <dgm:prSet presAssocID="{8F0E38EF-34A2-437F-ACF1-541B9CE82AB1}" presName="sp" presStyleCnt="0"/>
      <dgm:spPr/>
    </dgm:pt>
    <dgm:pt modelId="{2F34512E-A91B-47D2-A953-0CDF71CEC647}" type="pres">
      <dgm:prSet presAssocID="{2C61E993-4C35-4597-B5C5-9E5016E93A71}" presName="composite" presStyleCnt="0"/>
      <dgm:spPr/>
    </dgm:pt>
    <dgm:pt modelId="{EAB21D48-CEFF-42E9-917B-5122E0B550AB}" type="pres">
      <dgm:prSet presAssocID="{2C61E993-4C35-4597-B5C5-9E5016E93A71}" presName="parentText" presStyleLbl="alignNode1" presStyleIdx="1" presStyleCnt="3">
        <dgm:presLayoutVars>
          <dgm:chMax val="1"/>
          <dgm:bulletEnabled val="1"/>
        </dgm:presLayoutVars>
      </dgm:prSet>
      <dgm:spPr/>
    </dgm:pt>
    <dgm:pt modelId="{43EA5DAD-B311-44E8-9C53-EAA42AE9E072}" type="pres">
      <dgm:prSet presAssocID="{2C61E993-4C35-4597-B5C5-9E5016E93A71}" presName="descendantText" presStyleLbl="alignAcc1" presStyleIdx="1" presStyleCnt="3">
        <dgm:presLayoutVars>
          <dgm:bulletEnabled val="1"/>
        </dgm:presLayoutVars>
      </dgm:prSet>
      <dgm:spPr/>
    </dgm:pt>
    <dgm:pt modelId="{8516F239-FEDB-4677-92ED-EC082F5C3746}" type="pres">
      <dgm:prSet presAssocID="{5E28DA23-9993-413A-8E07-464CD416D22D}" presName="sp" presStyleCnt="0"/>
      <dgm:spPr/>
    </dgm:pt>
    <dgm:pt modelId="{2893998A-D1EE-47A7-B7BC-8A4D76DB7176}" type="pres">
      <dgm:prSet presAssocID="{966EC6A5-4063-4D96-A400-F574D79BF2D6}" presName="composite" presStyleCnt="0"/>
      <dgm:spPr/>
    </dgm:pt>
    <dgm:pt modelId="{22DFF379-32EB-49A8-A1F5-0A4EECEA0931}" type="pres">
      <dgm:prSet presAssocID="{966EC6A5-4063-4D96-A400-F574D79BF2D6}" presName="parentText" presStyleLbl="alignNode1" presStyleIdx="2" presStyleCnt="3">
        <dgm:presLayoutVars>
          <dgm:chMax val="1"/>
          <dgm:bulletEnabled val="1"/>
        </dgm:presLayoutVars>
      </dgm:prSet>
      <dgm:spPr/>
    </dgm:pt>
    <dgm:pt modelId="{BF97D8CA-C826-4CDD-B5DC-8B71F3568292}" type="pres">
      <dgm:prSet presAssocID="{966EC6A5-4063-4D96-A400-F574D79BF2D6}" presName="descendantText" presStyleLbl="alignAcc1" presStyleIdx="2" presStyleCnt="3">
        <dgm:presLayoutVars>
          <dgm:bulletEnabled val="1"/>
        </dgm:presLayoutVars>
      </dgm:prSet>
      <dgm:spPr/>
    </dgm:pt>
  </dgm:ptLst>
  <dgm:cxnLst>
    <dgm:cxn modelId="{43C9F902-0DF3-47EB-A7FB-51A64A69D438}" type="presOf" srcId="{6581FB67-6D17-4A56-9934-3207F3A68224}" destId="{CEB763DE-401F-4DD8-9210-64B3573871D6}" srcOrd="0" destOrd="0" presId="urn:microsoft.com/office/officeart/2005/8/layout/chevron2"/>
    <dgm:cxn modelId="{C857F114-54C5-4079-A464-BCB4B8F83A1E}" type="presOf" srcId="{82A85D4F-2744-4834-9201-54B7B8A162A5}" destId="{43EA5DAD-B311-44E8-9C53-EAA42AE9E072}" srcOrd="0" destOrd="1" presId="urn:microsoft.com/office/officeart/2005/8/layout/chevron2"/>
    <dgm:cxn modelId="{ADD2B324-6272-4462-9A36-DC52CCBBA4E8}" srcId="{966EC6A5-4063-4D96-A400-F574D79BF2D6}" destId="{86BEDF72-5E2D-4BBA-98D6-5CFD406E7001}" srcOrd="1" destOrd="0" parTransId="{6339715F-62E0-4F5D-A259-2F2BEBE644D6}" sibTransId="{19BD0087-0C7E-4968-AD3B-2D9A4A64701F}"/>
    <dgm:cxn modelId="{9FC7092A-F0A6-4725-A705-D78929BC9E9C}" type="presOf" srcId="{B0F484B2-F330-4990-82B6-1898AF813054}" destId="{B3DF68D1-3B02-49F5-A1A8-A0576FAE8CDE}" srcOrd="0" destOrd="0" presId="urn:microsoft.com/office/officeart/2005/8/layout/chevron2"/>
    <dgm:cxn modelId="{2A5BF73F-11B9-4A00-874F-D17580A23104}" srcId="{B0F484B2-F330-4990-82B6-1898AF813054}" destId="{966EC6A5-4063-4D96-A400-F574D79BF2D6}" srcOrd="2" destOrd="0" parTransId="{B5A49D14-949B-4EC7-9178-A3DDE75C2F14}" sibTransId="{2C436D72-EBE7-4CDD-AB06-2D5244D34AD9}"/>
    <dgm:cxn modelId="{8353FB48-7AAA-465C-8767-6DBCAE8D524E}" type="presOf" srcId="{966EC6A5-4063-4D96-A400-F574D79BF2D6}" destId="{22DFF379-32EB-49A8-A1F5-0A4EECEA0931}" srcOrd="0" destOrd="0" presId="urn:microsoft.com/office/officeart/2005/8/layout/chevron2"/>
    <dgm:cxn modelId="{8240FF6A-6139-4997-BDC1-42F7B87DF0F4}" srcId="{2C61E993-4C35-4597-B5C5-9E5016E93A71}" destId="{82A85D4F-2744-4834-9201-54B7B8A162A5}" srcOrd="1" destOrd="0" parTransId="{B3EFEA1F-07AB-4160-80F3-A6064C34CFE4}" sibTransId="{823FE2EC-D2CC-488D-B0C2-052903CF8377}"/>
    <dgm:cxn modelId="{2D0D996C-E3AB-4DFF-9DD8-2234AD773B9A}" srcId="{6581FB67-6D17-4A56-9934-3207F3A68224}" destId="{D457A69A-3517-485A-ACBB-D39E1D480ECF}" srcOrd="1" destOrd="0" parTransId="{E27D9D67-3E5E-4A73-91C3-CB39A82BB943}" sibTransId="{8AE4F140-4D97-4468-8B9B-26A47286D397}"/>
    <dgm:cxn modelId="{D85AB454-11B9-4FA4-AD97-7FA9C1EE9DB8}" srcId="{6581FB67-6D17-4A56-9934-3207F3A68224}" destId="{ACDC5977-A9A7-4D10-9D9C-173C4AAD1155}" srcOrd="0" destOrd="0" parTransId="{AECB9FFE-F530-4FE7-AFCA-5E6CB0E5E693}" sibTransId="{D473A0EB-9DA5-4261-B628-5D324D14C38A}"/>
    <dgm:cxn modelId="{D1695B7D-1E4C-4C29-B3F1-57018492F5ED}" srcId="{966EC6A5-4063-4D96-A400-F574D79BF2D6}" destId="{CC84FFCA-49CD-417A-ABFA-3AC299AB2B59}" srcOrd="0" destOrd="0" parTransId="{3F66CCD1-8BAE-458B-8AC6-D537C7ABDDB5}" sibTransId="{05B56287-D639-449C-B1E1-84AD0FA65A06}"/>
    <dgm:cxn modelId="{DB71AE80-0060-47B1-BCDE-0897B9C1440C}" type="presOf" srcId="{8A734D3F-4C9B-47EE-9446-AE0BA28BF459}" destId="{43EA5DAD-B311-44E8-9C53-EAA42AE9E072}" srcOrd="0" destOrd="0" presId="urn:microsoft.com/office/officeart/2005/8/layout/chevron2"/>
    <dgm:cxn modelId="{B848F389-D920-48D9-B611-B18582DD930A}" type="presOf" srcId="{2C61E993-4C35-4597-B5C5-9E5016E93A71}" destId="{EAB21D48-CEFF-42E9-917B-5122E0B550AB}" srcOrd="0" destOrd="0" presId="urn:microsoft.com/office/officeart/2005/8/layout/chevron2"/>
    <dgm:cxn modelId="{24E70A8A-A6B4-4126-A149-D1F6C800C4A8}" type="presOf" srcId="{CC84FFCA-49CD-417A-ABFA-3AC299AB2B59}" destId="{BF97D8CA-C826-4CDD-B5DC-8B71F3568292}" srcOrd="0" destOrd="0" presId="urn:microsoft.com/office/officeart/2005/8/layout/chevron2"/>
    <dgm:cxn modelId="{79132894-260D-4C6C-8574-E2B414E6E421}" type="presOf" srcId="{86BEDF72-5E2D-4BBA-98D6-5CFD406E7001}" destId="{BF97D8CA-C826-4CDD-B5DC-8B71F3568292}" srcOrd="0" destOrd="1" presId="urn:microsoft.com/office/officeart/2005/8/layout/chevron2"/>
    <dgm:cxn modelId="{91907DBE-E1C4-40A3-9B7A-87FDDD3B9A81}" type="presOf" srcId="{ACDC5977-A9A7-4D10-9D9C-173C4AAD1155}" destId="{5DCF1ECE-5BC4-40B2-909B-D64C0F133396}" srcOrd="0" destOrd="0" presId="urn:microsoft.com/office/officeart/2005/8/layout/chevron2"/>
    <dgm:cxn modelId="{F92FD1C5-F65F-43B4-BE6D-7418BFC1EC50}" srcId="{B0F484B2-F330-4990-82B6-1898AF813054}" destId="{6581FB67-6D17-4A56-9934-3207F3A68224}" srcOrd="0" destOrd="0" parTransId="{077A21FA-711D-44E0-A6FF-D3EA666C064F}" sibTransId="{8F0E38EF-34A2-437F-ACF1-541B9CE82AB1}"/>
    <dgm:cxn modelId="{93D80BD7-5A0E-49D7-A4D1-2AC8FA7E56B7}" srcId="{2C61E993-4C35-4597-B5C5-9E5016E93A71}" destId="{8A734D3F-4C9B-47EE-9446-AE0BA28BF459}" srcOrd="0" destOrd="0" parTransId="{AE8667F7-BAD5-43B7-BC18-F74978FFBCE4}" sibTransId="{24DD8C19-B653-4075-967D-0CB3722413D7}"/>
    <dgm:cxn modelId="{C96B3CE5-71A4-48C5-9967-C66E84F9AB1B}" type="presOf" srcId="{D457A69A-3517-485A-ACBB-D39E1D480ECF}" destId="{5DCF1ECE-5BC4-40B2-909B-D64C0F133396}" srcOrd="0" destOrd="1" presId="urn:microsoft.com/office/officeart/2005/8/layout/chevron2"/>
    <dgm:cxn modelId="{10ED7FEE-8B33-46A0-BA6C-934C92D62E67}" srcId="{B0F484B2-F330-4990-82B6-1898AF813054}" destId="{2C61E993-4C35-4597-B5C5-9E5016E93A71}" srcOrd="1" destOrd="0" parTransId="{D81071BF-5162-4BE0-8643-9BCBB95FFAC3}" sibTransId="{5E28DA23-9993-413A-8E07-464CD416D22D}"/>
    <dgm:cxn modelId="{5527511B-CE44-4AE3-9EB1-2B77A86B6A45}" type="presParOf" srcId="{B3DF68D1-3B02-49F5-A1A8-A0576FAE8CDE}" destId="{760950A5-079F-40D2-8909-897416777565}" srcOrd="0" destOrd="0" presId="urn:microsoft.com/office/officeart/2005/8/layout/chevron2"/>
    <dgm:cxn modelId="{00A8DEF1-3126-44EA-99A3-685648AEFDA0}" type="presParOf" srcId="{760950A5-079F-40D2-8909-897416777565}" destId="{CEB763DE-401F-4DD8-9210-64B3573871D6}" srcOrd="0" destOrd="0" presId="urn:microsoft.com/office/officeart/2005/8/layout/chevron2"/>
    <dgm:cxn modelId="{BE287FF5-DBFF-49AA-AD95-443B868BF7EB}" type="presParOf" srcId="{760950A5-079F-40D2-8909-897416777565}" destId="{5DCF1ECE-5BC4-40B2-909B-D64C0F133396}" srcOrd="1" destOrd="0" presId="urn:microsoft.com/office/officeart/2005/8/layout/chevron2"/>
    <dgm:cxn modelId="{CE5A745D-8AF6-4B24-A49B-47E99198AF98}" type="presParOf" srcId="{B3DF68D1-3B02-49F5-A1A8-A0576FAE8CDE}" destId="{9893F214-22A0-425C-B5FC-493BE83129A2}" srcOrd="1" destOrd="0" presId="urn:microsoft.com/office/officeart/2005/8/layout/chevron2"/>
    <dgm:cxn modelId="{CE517C39-B091-402C-A231-7EE69DEBB59C}" type="presParOf" srcId="{B3DF68D1-3B02-49F5-A1A8-A0576FAE8CDE}" destId="{2F34512E-A91B-47D2-A953-0CDF71CEC647}" srcOrd="2" destOrd="0" presId="urn:microsoft.com/office/officeart/2005/8/layout/chevron2"/>
    <dgm:cxn modelId="{463F0F4C-6748-4D37-A763-A139762CBFB8}" type="presParOf" srcId="{2F34512E-A91B-47D2-A953-0CDF71CEC647}" destId="{EAB21D48-CEFF-42E9-917B-5122E0B550AB}" srcOrd="0" destOrd="0" presId="urn:microsoft.com/office/officeart/2005/8/layout/chevron2"/>
    <dgm:cxn modelId="{A08E6F5D-5A04-4FDC-BBF7-4118A6DF3EAE}" type="presParOf" srcId="{2F34512E-A91B-47D2-A953-0CDF71CEC647}" destId="{43EA5DAD-B311-44E8-9C53-EAA42AE9E072}" srcOrd="1" destOrd="0" presId="urn:microsoft.com/office/officeart/2005/8/layout/chevron2"/>
    <dgm:cxn modelId="{0595F6FC-7594-4101-81C9-9FBF5F429486}" type="presParOf" srcId="{B3DF68D1-3B02-49F5-A1A8-A0576FAE8CDE}" destId="{8516F239-FEDB-4677-92ED-EC082F5C3746}" srcOrd="3" destOrd="0" presId="urn:microsoft.com/office/officeart/2005/8/layout/chevron2"/>
    <dgm:cxn modelId="{D98543DA-4133-4DAC-8C79-1F2D24C11DF0}" type="presParOf" srcId="{B3DF68D1-3B02-49F5-A1A8-A0576FAE8CDE}" destId="{2893998A-D1EE-47A7-B7BC-8A4D76DB7176}" srcOrd="4" destOrd="0" presId="urn:microsoft.com/office/officeart/2005/8/layout/chevron2"/>
    <dgm:cxn modelId="{328550BA-866F-4185-93E6-74F847EA27EE}" type="presParOf" srcId="{2893998A-D1EE-47A7-B7BC-8A4D76DB7176}" destId="{22DFF379-32EB-49A8-A1F5-0A4EECEA0931}" srcOrd="0" destOrd="0" presId="urn:microsoft.com/office/officeart/2005/8/layout/chevron2"/>
    <dgm:cxn modelId="{F119C8A2-E894-4A25-992D-44B1D31FE9EE}" type="presParOf" srcId="{2893998A-D1EE-47A7-B7BC-8A4D76DB7176}" destId="{BF97D8CA-C826-4CDD-B5DC-8B71F356829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0F484B2-F330-4990-82B6-1898AF81305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6581FB67-6D17-4A56-9934-3207F3A68224}">
      <dgm:prSet phldrT="[Texto]"/>
      <dgm:spPr>
        <a:solidFill>
          <a:srgbClr val="FFFF00"/>
        </a:solidFill>
      </dgm:spPr>
      <dgm:t>
        <a:bodyPr/>
        <a:lstStyle/>
        <a:p>
          <a:r>
            <a:rPr lang="es-419" dirty="0">
              <a:solidFill>
                <a:schemeClr val="tx1"/>
              </a:solidFill>
            </a:rPr>
            <a:t>Mejora del Sistema Alcantarillado:</a:t>
          </a:r>
          <a:endParaRPr lang="es-ES" dirty="0">
            <a:solidFill>
              <a:schemeClr val="tx1"/>
            </a:solidFill>
          </a:endParaRPr>
        </a:p>
      </dgm:t>
    </dgm:pt>
    <dgm:pt modelId="{077A21FA-711D-44E0-A6FF-D3EA666C064F}" type="parTrans" cxnId="{F92FD1C5-F65F-43B4-BE6D-7418BFC1EC50}">
      <dgm:prSet/>
      <dgm:spPr/>
      <dgm:t>
        <a:bodyPr/>
        <a:lstStyle/>
        <a:p>
          <a:endParaRPr lang="es-ES"/>
        </a:p>
      </dgm:t>
    </dgm:pt>
    <dgm:pt modelId="{8F0E38EF-34A2-437F-ACF1-541B9CE82AB1}" type="sibTrans" cxnId="{F92FD1C5-F65F-43B4-BE6D-7418BFC1EC50}">
      <dgm:prSet/>
      <dgm:spPr/>
      <dgm:t>
        <a:bodyPr/>
        <a:lstStyle/>
        <a:p>
          <a:endParaRPr lang="es-ES"/>
        </a:p>
      </dgm:t>
    </dgm:pt>
    <dgm:pt modelId="{ACDC5977-A9A7-4D10-9D9C-173C4AAD1155}">
      <dgm:prSet phldrT="[Texto]"/>
      <dgm:spPr/>
      <dgm:t>
        <a:bodyPr/>
        <a:lstStyle/>
        <a:p>
          <a:r>
            <a:rPr lang="es-419" dirty="0"/>
            <a:t>Priorizar el mantenimiento del sistema alcantarillado, que han presentado antecedentes de obstrucción para reducir el riesgo de inundaciones pluviales.</a:t>
          </a:r>
          <a:endParaRPr lang="es-ES" dirty="0"/>
        </a:p>
      </dgm:t>
    </dgm:pt>
    <dgm:pt modelId="{AECB9FFE-F530-4FE7-AFCA-5E6CB0E5E693}" type="parTrans" cxnId="{D85AB454-11B9-4FA4-AD97-7FA9C1EE9DB8}">
      <dgm:prSet/>
      <dgm:spPr/>
      <dgm:t>
        <a:bodyPr/>
        <a:lstStyle/>
        <a:p>
          <a:endParaRPr lang="es-ES"/>
        </a:p>
      </dgm:t>
    </dgm:pt>
    <dgm:pt modelId="{D473A0EB-9DA5-4261-B628-5D324D14C38A}" type="sibTrans" cxnId="{D85AB454-11B9-4FA4-AD97-7FA9C1EE9DB8}">
      <dgm:prSet/>
      <dgm:spPr/>
      <dgm:t>
        <a:bodyPr/>
        <a:lstStyle/>
        <a:p>
          <a:endParaRPr lang="es-ES"/>
        </a:p>
      </dgm:t>
    </dgm:pt>
    <dgm:pt modelId="{D457A69A-3517-485A-ACBB-D39E1D480ECF}">
      <dgm:prSet phldrT="[Texto]"/>
      <dgm:spPr/>
      <dgm:t>
        <a:bodyPr/>
        <a:lstStyle/>
        <a:p>
          <a:r>
            <a:rPr lang="es-419" dirty="0"/>
            <a:t>Implementar campañas de concientización sobre el uso adecuado del sistema alcantarillado entre los residentes.</a:t>
          </a:r>
          <a:endParaRPr lang="es-ES" dirty="0"/>
        </a:p>
      </dgm:t>
    </dgm:pt>
    <dgm:pt modelId="{E27D9D67-3E5E-4A73-91C3-CB39A82BB943}" type="parTrans" cxnId="{2D0D996C-E3AB-4DFF-9DD8-2234AD773B9A}">
      <dgm:prSet/>
      <dgm:spPr/>
      <dgm:t>
        <a:bodyPr/>
        <a:lstStyle/>
        <a:p>
          <a:endParaRPr lang="es-ES"/>
        </a:p>
      </dgm:t>
    </dgm:pt>
    <dgm:pt modelId="{8AE4F140-4D97-4468-8B9B-26A47286D397}" type="sibTrans" cxnId="{2D0D996C-E3AB-4DFF-9DD8-2234AD773B9A}">
      <dgm:prSet/>
      <dgm:spPr/>
      <dgm:t>
        <a:bodyPr/>
        <a:lstStyle/>
        <a:p>
          <a:endParaRPr lang="es-ES"/>
        </a:p>
      </dgm:t>
    </dgm:pt>
    <dgm:pt modelId="{2C61E993-4C35-4597-B5C5-9E5016E93A71}">
      <dgm:prSet phldrT="[Texto]"/>
      <dgm:spPr>
        <a:solidFill>
          <a:schemeClr val="bg1"/>
        </a:solidFill>
      </dgm:spPr>
      <dgm:t>
        <a:bodyPr/>
        <a:lstStyle/>
        <a:p>
          <a:r>
            <a:rPr lang="es-419" dirty="0">
              <a:solidFill>
                <a:schemeClr val="tx1"/>
              </a:solidFill>
            </a:rPr>
            <a:t>Comunicación y Difusión:</a:t>
          </a:r>
          <a:endParaRPr lang="es-ES" dirty="0">
            <a:solidFill>
              <a:schemeClr val="tx1"/>
            </a:solidFill>
          </a:endParaRPr>
        </a:p>
      </dgm:t>
    </dgm:pt>
    <dgm:pt modelId="{D81071BF-5162-4BE0-8643-9BCBB95FFAC3}" type="parTrans" cxnId="{10ED7FEE-8B33-46A0-BA6C-934C92D62E67}">
      <dgm:prSet/>
      <dgm:spPr/>
      <dgm:t>
        <a:bodyPr/>
        <a:lstStyle/>
        <a:p>
          <a:endParaRPr lang="es-ES"/>
        </a:p>
      </dgm:t>
    </dgm:pt>
    <dgm:pt modelId="{5E28DA23-9993-413A-8E07-464CD416D22D}" type="sibTrans" cxnId="{10ED7FEE-8B33-46A0-BA6C-934C92D62E67}">
      <dgm:prSet/>
      <dgm:spPr/>
      <dgm:t>
        <a:bodyPr/>
        <a:lstStyle/>
        <a:p>
          <a:endParaRPr lang="es-ES"/>
        </a:p>
      </dgm:t>
    </dgm:pt>
    <dgm:pt modelId="{8A734D3F-4C9B-47EE-9446-AE0BA28BF459}">
      <dgm:prSet phldrT="[Texto]"/>
      <dgm:spPr/>
      <dgm:t>
        <a:bodyPr/>
        <a:lstStyle/>
        <a:p>
          <a:r>
            <a:rPr lang="es-419" dirty="0"/>
            <a:t>Establecer canales efectivos de comunicación para difundir alertas tempranas, consejos de prevención y actualizaciones sobre condiciones climáticas.</a:t>
          </a:r>
          <a:endParaRPr lang="es-ES" dirty="0"/>
        </a:p>
      </dgm:t>
    </dgm:pt>
    <dgm:pt modelId="{AE8667F7-BAD5-43B7-BC18-F74978FFBCE4}" type="parTrans" cxnId="{93D80BD7-5A0E-49D7-A4D1-2AC8FA7E56B7}">
      <dgm:prSet/>
      <dgm:spPr/>
      <dgm:t>
        <a:bodyPr/>
        <a:lstStyle/>
        <a:p>
          <a:endParaRPr lang="es-ES"/>
        </a:p>
      </dgm:t>
    </dgm:pt>
    <dgm:pt modelId="{24DD8C19-B653-4075-967D-0CB3722413D7}" type="sibTrans" cxnId="{93D80BD7-5A0E-49D7-A4D1-2AC8FA7E56B7}">
      <dgm:prSet/>
      <dgm:spPr/>
      <dgm:t>
        <a:bodyPr/>
        <a:lstStyle/>
        <a:p>
          <a:endParaRPr lang="es-ES"/>
        </a:p>
      </dgm:t>
    </dgm:pt>
    <dgm:pt modelId="{82A85D4F-2744-4834-9201-54B7B8A162A5}">
      <dgm:prSet phldrT="[Texto]"/>
      <dgm:spPr/>
      <dgm:t>
        <a:bodyPr/>
        <a:lstStyle/>
        <a:p>
          <a:r>
            <a:rPr lang="es-419" dirty="0"/>
            <a:t>Crear materiales educativos sobre medidas preventivas que puedan ser distribuidos en escuelas, centros de salud y zonas comunitarias.</a:t>
          </a:r>
          <a:endParaRPr lang="es-ES" dirty="0"/>
        </a:p>
      </dgm:t>
    </dgm:pt>
    <dgm:pt modelId="{B3EFEA1F-07AB-4160-80F3-A6064C34CFE4}" type="parTrans" cxnId="{8240FF6A-6139-4997-BDC1-42F7B87DF0F4}">
      <dgm:prSet/>
      <dgm:spPr/>
      <dgm:t>
        <a:bodyPr/>
        <a:lstStyle/>
        <a:p>
          <a:endParaRPr lang="es-ES"/>
        </a:p>
      </dgm:t>
    </dgm:pt>
    <dgm:pt modelId="{823FE2EC-D2CC-488D-B0C2-052903CF8377}" type="sibTrans" cxnId="{8240FF6A-6139-4997-BDC1-42F7B87DF0F4}">
      <dgm:prSet/>
      <dgm:spPr/>
      <dgm:t>
        <a:bodyPr/>
        <a:lstStyle/>
        <a:p>
          <a:endParaRPr lang="es-ES"/>
        </a:p>
      </dgm:t>
    </dgm:pt>
    <dgm:pt modelId="{966EC6A5-4063-4D96-A400-F574D79BF2D6}">
      <dgm:prSet phldrT="[Texto]"/>
      <dgm:spPr>
        <a:solidFill>
          <a:srgbClr val="ED4398"/>
        </a:solidFill>
      </dgm:spPr>
      <dgm:t>
        <a:bodyPr/>
        <a:lstStyle/>
        <a:p>
          <a:r>
            <a:rPr lang="es-419" dirty="0"/>
            <a:t>Planes Internos en Instituciones de apoyo y servicios públicos:</a:t>
          </a:r>
          <a:endParaRPr lang="es-ES" dirty="0"/>
        </a:p>
      </dgm:t>
    </dgm:pt>
    <dgm:pt modelId="{B5A49D14-949B-4EC7-9178-A3DDE75C2F14}" type="parTrans" cxnId="{2A5BF73F-11B9-4A00-874F-D17580A23104}">
      <dgm:prSet/>
      <dgm:spPr/>
      <dgm:t>
        <a:bodyPr/>
        <a:lstStyle/>
        <a:p>
          <a:endParaRPr lang="es-ES"/>
        </a:p>
      </dgm:t>
    </dgm:pt>
    <dgm:pt modelId="{2C436D72-EBE7-4CDD-AB06-2D5244D34AD9}" type="sibTrans" cxnId="{2A5BF73F-11B9-4A00-874F-D17580A23104}">
      <dgm:prSet/>
      <dgm:spPr/>
      <dgm:t>
        <a:bodyPr/>
        <a:lstStyle/>
        <a:p>
          <a:endParaRPr lang="es-ES"/>
        </a:p>
      </dgm:t>
    </dgm:pt>
    <dgm:pt modelId="{CC84FFCA-49CD-417A-ABFA-3AC299AB2B59}">
      <dgm:prSet phldrT="[Texto]"/>
      <dgm:spPr/>
      <dgm:t>
        <a:bodyPr/>
        <a:lstStyle/>
        <a:p>
          <a:r>
            <a:rPr lang="es-419" dirty="0"/>
            <a:t>Revisar y actualizar planes internos en instituciones educativas y centros de salud para garantizar una respuesta efectiva ante emergencias derivadas por las lluvias.</a:t>
          </a:r>
          <a:endParaRPr lang="es-ES" dirty="0"/>
        </a:p>
      </dgm:t>
    </dgm:pt>
    <dgm:pt modelId="{3F66CCD1-8BAE-458B-8AC6-D537C7ABDDB5}" type="parTrans" cxnId="{D1695B7D-1E4C-4C29-B3F1-57018492F5ED}">
      <dgm:prSet/>
      <dgm:spPr/>
      <dgm:t>
        <a:bodyPr/>
        <a:lstStyle/>
        <a:p>
          <a:endParaRPr lang="es-ES"/>
        </a:p>
      </dgm:t>
    </dgm:pt>
    <dgm:pt modelId="{05B56287-D639-449C-B1E1-84AD0FA65A06}" type="sibTrans" cxnId="{D1695B7D-1E4C-4C29-B3F1-57018492F5ED}">
      <dgm:prSet/>
      <dgm:spPr/>
      <dgm:t>
        <a:bodyPr/>
        <a:lstStyle/>
        <a:p>
          <a:endParaRPr lang="es-ES"/>
        </a:p>
      </dgm:t>
    </dgm:pt>
    <dgm:pt modelId="{86BEDF72-5E2D-4BBA-98D6-5CFD406E7001}">
      <dgm:prSet phldrT="[Texto]"/>
      <dgm:spPr/>
      <dgm:t>
        <a:bodyPr/>
        <a:lstStyle/>
        <a:p>
          <a:r>
            <a:rPr lang="es-419" dirty="0"/>
            <a:t>Coordinar con empresas municipales para asegurar que los servicios esenciales se mantengan operativos durante situaciones de emergencia.</a:t>
          </a:r>
          <a:endParaRPr lang="es-ES" dirty="0"/>
        </a:p>
      </dgm:t>
    </dgm:pt>
    <dgm:pt modelId="{6339715F-62E0-4F5D-A259-2F2BEBE644D6}" type="parTrans" cxnId="{ADD2B324-6272-4462-9A36-DC52CCBBA4E8}">
      <dgm:prSet/>
      <dgm:spPr/>
      <dgm:t>
        <a:bodyPr/>
        <a:lstStyle/>
        <a:p>
          <a:endParaRPr lang="es-ES"/>
        </a:p>
      </dgm:t>
    </dgm:pt>
    <dgm:pt modelId="{19BD0087-0C7E-4968-AD3B-2D9A4A64701F}" type="sibTrans" cxnId="{ADD2B324-6272-4462-9A36-DC52CCBBA4E8}">
      <dgm:prSet/>
      <dgm:spPr/>
      <dgm:t>
        <a:bodyPr/>
        <a:lstStyle/>
        <a:p>
          <a:endParaRPr lang="es-ES"/>
        </a:p>
      </dgm:t>
    </dgm:pt>
    <dgm:pt modelId="{B3DF68D1-3B02-49F5-A1A8-A0576FAE8CDE}" type="pres">
      <dgm:prSet presAssocID="{B0F484B2-F330-4990-82B6-1898AF813054}" presName="linearFlow" presStyleCnt="0">
        <dgm:presLayoutVars>
          <dgm:dir/>
          <dgm:animLvl val="lvl"/>
          <dgm:resizeHandles val="exact"/>
        </dgm:presLayoutVars>
      </dgm:prSet>
      <dgm:spPr/>
    </dgm:pt>
    <dgm:pt modelId="{760950A5-079F-40D2-8909-897416777565}" type="pres">
      <dgm:prSet presAssocID="{6581FB67-6D17-4A56-9934-3207F3A68224}" presName="composite" presStyleCnt="0"/>
      <dgm:spPr/>
    </dgm:pt>
    <dgm:pt modelId="{CEB763DE-401F-4DD8-9210-64B3573871D6}" type="pres">
      <dgm:prSet presAssocID="{6581FB67-6D17-4A56-9934-3207F3A68224}" presName="parentText" presStyleLbl="alignNode1" presStyleIdx="0" presStyleCnt="3">
        <dgm:presLayoutVars>
          <dgm:chMax val="1"/>
          <dgm:bulletEnabled val="1"/>
        </dgm:presLayoutVars>
      </dgm:prSet>
      <dgm:spPr/>
    </dgm:pt>
    <dgm:pt modelId="{5DCF1ECE-5BC4-40B2-909B-D64C0F133396}" type="pres">
      <dgm:prSet presAssocID="{6581FB67-6D17-4A56-9934-3207F3A68224}" presName="descendantText" presStyleLbl="alignAcc1" presStyleIdx="0" presStyleCnt="3" custLinFactNeighborX="0">
        <dgm:presLayoutVars>
          <dgm:bulletEnabled val="1"/>
        </dgm:presLayoutVars>
      </dgm:prSet>
      <dgm:spPr/>
    </dgm:pt>
    <dgm:pt modelId="{9893F214-22A0-425C-B5FC-493BE83129A2}" type="pres">
      <dgm:prSet presAssocID="{8F0E38EF-34A2-437F-ACF1-541B9CE82AB1}" presName="sp" presStyleCnt="0"/>
      <dgm:spPr/>
    </dgm:pt>
    <dgm:pt modelId="{2F34512E-A91B-47D2-A953-0CDF71CEC647}" type="pres">
      <dgm:prSet presAssocID="{2C61E993-4C35-4597-B5C5-9E5016E93A71}" presName="composite" presStyleCnt="0"/>
      <dgm:spPr/>
    </dgm:pt>
    <dgm:pt modelId="{EAB21D48-CEFF-42E9-917B-5122E0B550AB}" type="pres">
      <dgm:prSet presAssocID="{2C61E993-4C35-4597-B5C5-9E5016E93A71}" presName="parentText" presStyleLbl="alignNode1" presStyleIdx="1" presStyleCnt="3">
        <dgm:presLayoutVars>
          <dgm:chMax val="1"/>
          <dgm:bulletEnabled val="1"/>
        </dgm:presLayoutVars>
      </dgm:prSet>
      <dgm:spPr/>
    </dgm:pt>
    <dgm:pt modelId="{43EA5DAD-B311-44E8-9C53-EAA42AE9E072}" type="pres">
      <dgm:prSet presAssocID="{2C61E993-4C35-4597-B5C5-9E5016E93A71}" presName="descendantText" presStyleLbl="alignAcc1" presStyleIdx="1" presStyleCnt="3">
        <dgm:presLayoutVars>
          <dgm:bulletEnabled val="1"/>
        </dgm:presLayoutVars>
      </dgm:prSet>
      <dgm:spPr/>
    </dgm:pt>
    <dgm:pt modelId="{8516F239-FEDB-4677-92ED-EC082F5C3746}" type="pres">
      <dgm:prSet presAssocID="{5E28DA23-9993-413A-8E07-464CD416D22D}" presName="sp" presStyleCnt="0"/>
      <dgm:spPr/>
    </dgm:pt>
    <dgm:pt modelId="{2893998A-D1EE-47A7-B7BC-8A4D76DB7176}" type="pres">
      <dgm:prSet presAssocID="{966EC6A5-4063-4D96-A400-F574D79BF2D6}" presName="composite" presStyleCnt="0"/>
      <dgm:spPr/>
    </dgm:pt>
    <dgm:pt modelId="{22DFF379-32EB-49A8-A1F5-0A4EECEA0931}" type="pres">
      <dgm:prSet presAssocID="{966EC6A5-4063-4D96-A400-F574D79BF2D6}" presName="parentText" presStyleLbl="alignNode1" presStyleIdx="2" presStyleCnt="3">
        <dgm:presLayoutVars>
          <dgm:chMax val="1"/>
          <dgm:bulletEnabled val="1"/>
        </dgm:presLayoutVars>
      </dgm:prSet>
      <dgm:spPr/>
    </dgm:pt>
    <dgm:pt modelId="{BF97D8CA-C826-4CDD-B5DC-8B71F3568292}" type="pres">
      <dgm:prSet presAssocID="{966EC6A5-4063-4D96-A400-F574D79BF2D6}" presName="descendantText" presStyleLbl="alignAcc1" presStyleIdx="2" presStyleCnt="3">
        <dgm:presLayoutVars>
          <dgm:bulletEnabled val="1"/>
        </dgm:presLayoutVars>
      </dgm:prSet>
      <dgm:spPr/>
    </dgm:pt>
  </dgm:ptLst>
  <dgm:cxnLst>
    <dgm:cxn modelId="{ADD2B324-6272-4462-9A36-DC52CCBBA4E8}" srcId="{966EC6A5-4063-4D96-A400-F574D79BF2D6}" destId="{86BEDF72-5E2D-4BBA-98D6-5CFD406E7001}" srcOrd="1" destOrd="0" parTransId="{6339715F-62E0-4F5D-A259-2F2BEBE644D6}" sibTransId="{19BD0087-0C7E-4968-AD3B-2D9A4A64701F}"/>
    <dgm:cxn modelId="{996BC23A-156A-4FF3-A970-A873BF27933E}" type="presOf" srcId="{D457A69A-3517-485A-ACBB-D39E1D480ECF}" destId="{5DCF1ECE-5BC4-40B2-909B-D64C0F133396}" srcOrd="0" destOrd="1" presId="urn:microsoft.com/office/officeart/2005/8/layout/chevron2"/>
    <dgm:cxn modelId="{2A5BF73F-11B9-4A00-874F-D17580A23104}" srcId="{B0F484B2-F330-4990-82B6-1898AF813054}" destId="{966EC6A5-4063-4D96-A400-F574D79BF2D6}" srcOrd="2" destOrd="0" parTransId="{B5A49D14-949B-4EC7-9178-A3DDE75C2F14}" sibTransId="{2C436D72-EBE7-4CDD-AB06-2D5244D34AD9}"/>
    <dgm:cxn modelId="{8E6AC060-14F4-4A0D-86B1-6778B9D2E06C}" type="presOf" srcId="{B0F484B2-F330-4990-82B6-1898AF813054}" destId="{B3DF68D1-3B02-49F5-A1A8-A0576FAE8CDE}" srcOrd="0" destOrd="0" presId="urn:microsoft.com/office/officeart/2005/8/layout/chevron2"/>
    <dgm:cxn modelId="{9E71F846-00B3-44BF-A2B2-04BF7C2AD3D7}" type="presOf" srcId="{86BEDF72-5E2D-4BBA-98D6-5CFD406E7001}" destId="{BF97D8CA-C826-4CDD-B5DC-8B71F3568292}" srcOrd="0" destOrd="1" presId="urn:microsoft.com/office/officeart/2005/8/layout/chevron2"/>
    <dgm:cxn modelId="{8240FF6A-6139-4997-BDC1-42F7B87DF0F4}" srcId="{2C61E993-4C35-4597-B5C5-9E5016E93A71}" destId="{82A85D4F-2744-4834-9201-54B7B8A162A5}" srcOrd="1" destOrd="0" parTransId="{B3EFEA1F-07AB-4160-80F3-A6064C34CFE4}" sibTransId="{823FE2EC-D2CC-488D-B0C2-052903CF8377}"/>
    <dgm:cxn modelId="{CFA4616C-FB78-4A25-AAD6-9EB0BD6FD7B9}" type="presOf" srcId="{8A734D3F-4C9B-47EE-9446-AE0BA28BF459}" destId="{43EA5DAD-B311-44E8-9C53-EAA42AE9E072}" srcOrd="0" destOrd="0" presId="urn:microsoft.com/office/officeart/2005/8/layout/chevron2"/>
    <dgm:cxn modelId="{2D0D996C-E3AB-4DFF-9DD8-2234AD773B9A}" srcId="{6581FB67-6D17-4A56-9934-3207F3A68224}" destId="{D457A69A-3517-485A-ACBB-D39E1D480ECF}" srcOrd="1" destOrd="0" parTransId="{E27D9D67-3E5E-4A73-91C3-CB39A82BB943}" sibTransId="{8AE4F140-4D97-4468-8B9B-26A47286D397}"/>
    <dgm:cxn modelId="{D85AB454-11B9-4FA4-AD97-7FA9C1EE9DB8}" srcId="{6581FB67-6D17-4A56-9934-3207F3A68224}" destId="{ACDC5977-A9A7-4D10-9D9C-173C4AAD1155}" srcOrd="0" destOrd="0" parTransId="{AECB9FFE-F530-4FE7-AFCA-5E6CB0E5E693}" sibTransId="{D473A0EB-9DA5-4261-B628-5D324D14C38A}"/>
    <dgm:cxn modelId="{90DFA076-6DF9-466F-A93F-EA0AEB6C6FEF}" type="presOf" srcId="{ACDC5977-A9A7-4D10-9D9C-173C4AAD1155}" destId="{5DCF1ECE-5BC4-40B2-909B-D64C0F133396}" srcOrd="0" destOrd="0" presId="urn:microsoft.com/office/officeart/2005/8/layout/chevron2"/>
    <dgm:cxn modelId="{D1695B7D-1E4C-4C29-B3F1-57018492F5ED}" srcId="{966EC6A5-4063-4D96-A400-F574D79BF2D6}" destId="{CC84FFCA-49CD-417A-ABFA-3AC299AB2B59}" srcOrd="0" destOrd="0" parTransId="{3F66CCD1-8BAE-458B-8AC6-D537C7ABDDB5}" sibTransId="{05B56287-D639-449C-B1E1-84AD0FA65A06}"/>
    <dgm:cxn modelId="{D4B176A6-F9B2-4108-8168-A7D0F9FC3B31}" type="presOf" srcId="{966EC6A5-4063-4D96-A400-F574D79BF2D6}" destId="{22DFF379-32EB-49A8-A1F5-0A4EECEA0931}" srcOrd="0" destOrd="0" presId="urn:microsoft.com/office/officeart/2005/8/layout/chevron2"/>
    <dgm:cxn modelId="{90CFCEAC-6BCE-4199-91BF-B9ED3890939B}" type="presOf" srcId="{2C61E993-4C35-4597-B5C5-9E5016E93A71}" destId="{EAB21D48-CEFF-42E9-917B-5122E0B550AB}" srcOrd="0" destOrd="0" presId="urn:microsoft.com/office/officeart/2005/8/layout/chevron2"/>
    <dgm:cxn modelId="{0AE773AD-95F6-419B-88A1-73537C4433DB}" type="presOf" srcId="{6581FB67-6D17-4A56-9934-3207F3A68224}" destId="{CEB763DE-401F-4DD8-9210-64B3573871D6}" srcOrd="0" destOrd="0" presId="urn:microsoft.com/office/officeart/2005/8/layout/chevron2"/>
    <dgm:cxn modelId="{F92FD1C5-F65F-43B4-BE6D-7418BFC1EC50}" srcId="{B0F484B2-F330-4990-82B6-1898AF813054}" destId="{6581FB67-6D17-4A56-9934-3207F3A68224}" srcOrd="0" destOrd="0" parTransId="{077A21FA-711D-44E0-A6FF-D3EA666C064F}" sibTransId="{8F0E38EF-34A2-437F-ACF1-541B9CE82AB1}"/>
    <dgm:cxn modelId="{0CCFD5D1-C69A-4888-B4CA-A0D6929721DA}" type="presOf" srcId="{CC84FFCA-49CD-417A-ABFA-3AC299AB2B59}" destId="{BF97D8CA-C826-4CDD-B5DC-8B71F3568292}" srcOrd="0" destOrd="0" presId="urn:microsoft.com/office/officeart/2005/8/layout/chevron2"/>
    <dgm:cxn modelId="{93D80BD7-5A0E-49D7-A4D1-2AC8FA7E56B7}" srcId="{2C61E993-4C35-4597-B5C5-9E5016E93A71}" destId="{8A734D3F-4C9B-47EE-9446-AE0BA28BF459}" srcOrd="0" destOrd="0" parTransId="{AE8667F7-BAD5-43B7-BC18-F74978FFBCE4}" sibTransId="{24DD8C19-B653-4075-967D-0CB3722413D7}"/>
    <dgm:cxn modelId="{10ED7FEE-8B33-46A0-BA6C-934C92D62E67}" srcId="{B0F484B2-F330-4990-82B6-1898AF813054}" destId="{2C61E993-4C35-4597-B5C5-9E5016E93A71}" srcOrd="1" destOrd="0" parTransId="{D81071BF-5162-4BE0-8643-9BCBB95FFAC3}" sibTransId="{5E28DA23-9993-413A-8E07-464CD416D22D}"/>
    <dgm:cxn modelId="{C75C75EF-D88F-4D54-B170-1DE9184A8949}" type="presOf" srcId="{82A85D4F-2744-4834-9201-54B7B8A162A5}" destId="{43EA5DAD-B311-44E8-9C53-EAA42AE9E072}" srcOrd="0" destOrd="1" presId="urn:microsoft.com/office/officeart/2005/8/layout/chevron2"/>
    <dgm:cxn modelId="{D34F53B3-5335-40D4-A762-37F6969F27C4}" type="presParOf" srcId="{B3DF68D1-3B02-49F5-A1A8-A0576FAE8CDE}" destId="{760950A5-079F-40D2-8909-897416777565}" srcOrd="0" destOrd="0" presId="urn:microsoft.com/office/officeart/2005/8/layout/chevron2"/>
    <dgm:cxn modelId="{E18892AF-3B64-42E7-B27E-E3558C1EEE95}" type="presParOf" srcId="{760950A5-079F-40D2-8909-897416777565}" destId="{CEB763DE-401F-4DD8-9210-64B3573871D6}" srcOrd="0" destOrd="0" presId="urn:microsoft.com/office/officeart/2005/8/layout/chevron2"/>
    <dgm:cxn modelId="{77378557-1BB4-4C67-853E-72B5FEED4785}" type="presParOf" srcId="{760950A5-079F-40D2-8909-897416777565}" destId="{5DCF1ECE-5BC4-40B2-909B-D64C0F133396}" srcOrd="1" destOrd="0" presId="urn:microsoft.com/office/officeart/2005/8/layout/chevron2"/>
    <dgm:cxn modelId="{2D4413B8-AE6D-47F3-B26C-F3787ECE15ED}" type="presParOf" srcId="{B3DF68D1-3B02-49F5-A1A8-A0576FAE8CDE}" destId="{9893F214-22A0-425C-B5FC-493BE83129A2}" srcOrd="1" destOrd="0" presId="urn:microsoft.com/office/officeart/2005/8/layout/chevron2"/>
    <dgm:cxn modelId="{333D3614-2C14-4443-BDEF-74A49711D561}" type="presParOf" srcId="{B3DF68D1-3B02-49F5-A1A8-A0576FAE8CDE}" destId="{2F34512E-A91B-47D2-A953-0CDF71CEC647}" srcOrd="2" destOrd="0" presId="urn:microsoft.com/office/officeart/2005/8/layout/chevron2"/>
    <dgm:cxn modelId="{0B8D8A0F-847D-44D2-AA41-0DE2CBF0E0A7}" type="presParOf" srcId="{2F34512E-A91B-47D2-A953-0CDF71CEC647}" destId="{EAB21D48-CEFF-42E9-917B-5122E0B550AB}" srcOrd="0" destOrd="0" presId="urn:microsoft.com/office/officeart/2005/8/layout/chevron2"/>
    <dgm:cxn modelId="{A3D63E3D-51AA-4826-994C-234FFACC288D}" type="presParOf" srcId="{2F34512E-A91B-47D2-A953-0CDF71CEC647}" destId="{43EA5DAD-B311-44E8-9C53-EAA42AE9E072}" srcOrd="1" destOrd="0" presId="urn:microsoft.com/office/officeart/2005/8/layout/chevron2"/>
    <dgm:cxn modelId="{F3E2E713-7950-4A7D-9CDB-33C38042A389}" type="presParOf" srcId="{B3DF68D1-3B02-49F5-A1A8-A0576FAE8CDE}" destId="{8516F239-FEDB-4677-92ED-EC082F5C3746}" srcOrd="3" destOrd="0" presId="urn:microsoft.com/office/officeart/2005/8/layout/chevron2"/>
    <dgm:cxn modelId="{CE152A93-E99E-4A4A-A455-19CD4D65DF44}" type="presParOf" srcId="{B3DF68D1-3B02-49F5-A1A8-A0576FAE8CDE}" destId="{2893998A-D1EE-47A7-B7BC-8A4D76DB7176}" srcOrd="4" destOrd="0" presId="urn:microsoft.com/office/officeart/2005/8/layout/chevron2"/>
    <dgm:cxn modelId="{30150480-D58E-4CF7-BB8D-3B4066C73FCA}" type="presParOf" srcId="{2893998A-D1EE-47A7-B7BC-8A4D76DB7176}" destId="{22DFF379-32EB-49A8-A1F5-0A4EECEA0931}" srcOrd="0" destOrd="0" presId="urn:microsoft.com/office/officeart/2005/8/layout/chevron2"/>
    <dgm:cxn modelId="{D73B7D0B-C81D-4B3B-A5EE-D4EA5C75E99C}" type="presParOf" srcId="{2893998A-D1EE-47A7-B7BC-8A4D76DB7176}" destId="{BF97D8CA-C826-4CDD-B5DC-8B71F356829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F484B2-F330-4990-82B6-1898AF81305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6581FB67-6D17-4A56-9934-3207F3A68224}">
      <dgm:prSet phldrT="[Texto]"/>
      <dgm:spPr>
        <a:solidFill>
          <a:srgbClr val="FFFF00"/>
        </a:solidFill>
      </dgm:spPr>
      <dgm:t>
        <a:bodyPr/>
        <a:lstStyle/>
        <a:p>
          <a:r>
            <a:rPr lang="es-419" dirty="0">
              <a:solidFill>
                <a:schemeClr val="tx1"/>
              </a:solidFill>
            </a:rPr>
            <a:t>Manejo actividades de emergencia:</a:t>
          </a:r>
          <a:endParaRPr lang="es-ES" dirty="0">
            <a:solidFill>
              <a:schemeClr val="tx1"/>
            </a:solidFill>
          </a:endParaRPr>
        </a:p>
      </dgm:t>
    </dgm:pt>
    <dgm:pt modelId="{077A21FA-711D-44E0-A6FF-D3EA666C064F}" type="parTrans" cxnId="{F92FD1C5-F65F-43B4-BE6D-7418BFC1EC50}">
      <dgm:prSet/>
      <dgm:spPr/>
      <dgm:t>
        <a:bodyPr/>
        <a:lstStyle/>
        <a:p>
          <a:endParaRPr lang="es-ES"/>
        </a:p>
      </dgm:t>
    </dgm:pt>
    <dgm:pt modelId="{8F0E38EF-34A2-437F-ACF1-541B9CE82AB1}" type="sibTrans" cxnId="{F92FD1C5-F65F-43B4-BE6D-7418BFC1EC50}">
      <dgm:prSet/>
      <dgm:spPr/>
      <dgm:t>
        <a:bodyPr/>
        <a:lstStyle/>
        <a:p>
          <a:endParaRPr lang="es-ES"/>
        </a:p>
      </dgm:t>
    </dgm:pt>
    <dgm:pt modelId="{ACDC5977-A9A7-4D10-9D9C-173C4AAD1155}">
      <dgm:prSet phldrT="[Texto]"/>
      <dgm:spPr/>
      <dgm:t>
        <a:bodyPr/>
        <a:lstStyle/>
        <a:p>
          <a:r>
            <a:rPr lang="es-ES" i="1" dirty="0"/>
            <a:t>Seguimiento a escenarios de riesgo por movimiento en masa, inundación, crecientes súbitas, y vendavales </a:t>
          </a:r>
          <a:endParaRPr lang="es-ES" dirty="0"/>
        </a:p>
      </dgm:t>
    </dgm:pt>
    <dgm:pt modelId="{AECB9FFE-F530-4FE7-AFCA-5E6CB0E5E693}" type="parTrans" cxnId="{D85AB454-11B9-4FA4-AD97-7FA9C1EE9DB8}">
      <dgm:prSet/>
      <dgm:spPr/>
      <dgm:t>
        <a:bodyPr/>
        <a:lstStyle/>
        <a:p>
          <a:endParaRPr lang="es-ES"/>
        </a:p>
      </dgm:t>
    </dgm:pt>
    <dgm:pt modelId="{D473A0EB-9DA5-4261-B628-5D324D14C38A}" type="sibTrans" cxnId="{D85AB454-11B9-4FA4-AD97-7FA9C1EE9DB8}">
      <dgm:prSet/>
      <dgm:spPr/>
      <dgm:t>
        <a:bodyPr/>
        <a:lstStyle/>
        <a:p>
          <a:endParaRPr lang="es-ES"/>
        </a:p>
      </dgm:t>
    </dgm:pt>
    <dgm:pt modelId="{D457A69A-3517-485A-ACBB-D39E1D480ECF}">
      <dgm:prSet phldrT="[Texto]"/>
      <dgm:spPr/>
      <dgm:t>
        <a:bodyPr/>
        <a:lstStyle/>
        <a:p>
          <a:r>
            <a:rPr lang="es-ES" i="1" dirty="0"/>
            <a:t>Evaluación de daños (EDAN), censos y registro único de damnificados</a:t>
          </a:r>
          <a:r>
            <a:rPr lang="es-419" dirty="0"/>
            <a:t>.</a:t>
          </a:r>
          <a:endParaRPr lang="es-ES" dirty="0"/>
        </a:p>
      </dgm:t>
    </dgm:pt>
    <dgm:pt modelId="{E27D9D67-3E5E-4A73-91C3-CB39A82BB943}" type="parTrans" cxnId="{2D0D996C-E3AB-4DFF-9DD8-2234AD773B9A}">
      <dgm:prSet/>
      <dgm:spPr/>
      <dgm:t>
        <a:bodyPr/>
        <a:lstStyle/>
        <a:p>
          <a:endParaRPr lang="es-ES"/>
        </a:p>
      </dgm:t>
    </dgm:pt>
    <dgm:pt modelId="{8AE4F140-4D97-4468-8B9B-26A47286D397}" type="sibTrans" cxnId="{2D0D996C-E3AB-4DFF-9DD8-2234AD773B9A}">
      <dgm:prSet/>
      <dgm:spPr/>
      <dgm:t>
        <a:bodyPr/>
        <a:lstStyle/>
        <a:p>
          <a:endParaRPr lang="es-ES"/>
        </a:p>
      </dgm:t>
    </dgm:pt>
    <dgm:pt modelId="{2C61E993-4C35-4597-B5C5-9E5016E93A71}">
      <dgm:prSet phldrT="[Texto]"/>
      <dgm:spPr>
        <a:solidFill>
          <a:schemeClr val="bg1"/>
        </a:solidFill>
      </dgm:spPr>
      <dgm:t>
        <a:bodyPr/>
        <a:lstStyle/>
        <a:p>
          <a:r>
            <a:rPr lang="es-CO" b="0" i="0" dirty="0">
              <a:solidFill>
                <a:schemeClr val="tx1"/>
              </a:solidFill>
            </a:rPr>
            <a:t>PREPARACIÓN Y ALISTAMIENTO</a:t>
          </a:r>
          <a:r>
            <a:rPr lang="es-419" dirty="0">
              <a:solidFill>
                <a:schemeClr val="tx1"/>
              </a:solidFill>
            </a:rPr>
            <a:t>:</a:t>
          </a:r>
          <a:endParaRPr lang="es-ES" dirty="0">
            <a:solidFill>
              <a:schemeClr val="tx1"/>
            </a:solidFill>
          </a:endParaRPr>
        </a:p>
      </dgm:t>
    </dgm:pt>
    <dgm:pt modelId="{D81071BF-5162-4BE0-8643-9BCBB95FFAC3}" type="parTrans" cxnId="{10ED7FEE-8B33-46A0-BA6C-934C92D62E67}">
      <dgm:prSet/>
      <dgm:spPr/>
      <dgm:t>
        <a:bodyPr/>
        <a:lstStyle/>
        <a:p>
          <a:endParaRPr lang="es-ES"/>
        </a:p>
      </dgm:t>
    </dgm:pt>
    <dgm:pt modelId="{5E28DA23-9993-413A-8E07-464CD416D22D}" type="sibTrans" cxnId="{10ED7FEE-8B33-46A0-BA6C-934C92D62E67}">
      <dgm:prSet/>
      <dgm:spPr/>
      <dgm:t>
        <a:bodyPr/>
        <a:lstStyle/>
        <a:p>
          <a:endParaRPr lang="es-ES"/>
        </a:p>
      </dgm:t>
    </dgm:pt>
    <dgm:pt modelId="{8A734D3F-4C9B-47EE-9446-AE0BA28BF459}">
      <dgm:prSet phldrT="[Texto]"/>
      <dgm:spPr/>
      <dgm:t>
        <a:bodyPr/>
        <a:lstStyle/>
        <a:p>
          <a:r>
            <a:rPr lang="es-ES" i="1" dirty="0"/>
            <a:t>Seguir realizando </a:t>
          </a:r>
          <a:r>
            <a:rPr lang="es-419" dirty="0"/>
            <a:t>mantenimiento del sistema </a:t>
          </a:r>
          <a:r>
            <a:rPr lang="es-ES" i="1" dirty="0"/>
            <a:t>Limpieza de zanjones y Quebradas </a:t>
          </a:r>
          <a:r>
            <a:rPr lang="es-419" dirty="0"/>
            <a:t>.</a:t>
          </a:r>
          <a:endParaRPr lang="es-ES" dirty="0"/>
        </a:p>
      </dgm:t>
    </dgm:pt>
    <dgm:pt modelId="{AE8667F7-BAD5-43B7-BC18-F74978FFBCE4}" type="parTrans" cxnId="{93D80BD7-5A0E-49D7-A4D1-2AC8FA7E56B7}">
      <dgm:prSet/>
      <dgm:spPr/>
      <dgm:t>
        <a:bodyPr/>
        <a:lstStyle/>
        <a:p>
          <a:endParaRPr lang="es-ES"/>
        </a:p>
      </dgm:t>
    </dgm:pt>
    <dgm:pt modelId="{24DD8C19-B653-4075-967D-0CB3722413D7}" type="sibTrans" cxnId="{93D80BD7-5A0E-49D7-A4D1-2AC8FA7E56B7}">
      <dgm:prSet/>
      <dgm:spPr/>
      <dgm:t>
        <a:bodyPr/>
        <a:lstStyle/>
        <a:p>
          <a:endParaRPr lang="es-ES"/>
        </a:p>
      </dgm:t>
    </dgm:pt>
    <dgm:pt modelId="{82A85D4F-2744-4834-9201-54B7B8A162A5}">
      <dgm:prSet phldrT="[Texto]"/>
      <dgm:spPr/>
      <dgm:t>
        <a:bodyPr/>
        <a:lstStyle/>
        <a:p>
          <a:r>
            <a:rPr lang="es-419" dirty="0"/>
            <a:t>Seguimiento a características que representes escenarios de riesgo.</a:t>
          </a:r>
          <a:endParaRPr lang="es-ES" dirty="0"/>
        </a:p>
      </dgm:t>
    </dgm:pt>
    <dgm:pt modelId="{B3EFEA1F-07AB-4160-80F3-A6064C34CFE4}" type="parTrans" cxnId="{8240FF6A-6139-4997-BDC1-42F7B87DF0F4}">
      <dgm:prSet/>
      <dgm:spPr/>
      <dgm:t>
        <a:bodyPr/>
        <a:lstStyle/>
        <a:p>
          <a:endParaRPr lang="es-ES"/>
        </a:p>
      </dgm:t>
    </dgm:pt>
    <dgm:pt modelId="{823FE2EC-D2CC-488D-B0C2-052903CF8377}" type="sibTrans" cxnId="{8240FF6A-6139-4997-BDC1-42F7B87DF0F4}">
      <dgm:prSet/>
      <dgm:spPr/>
      <dgm:t>
        <a:bodyPr/>
        <a:lstStyle/>
        <a:p>
          <a:endParaRPr lang="es-ES"/>
        </a:p>
      </dgm:t>
    </dgm:pt>
    <dgm:pt modelId="{966EC6A5-4063-4D96-A400-F574D79BF2D6}">
      <dgm:prSet phldrT="[Texto]"/>
      <dgm:spPr>
        <a:solidFill>
          <a:srgbClr val="ED4398"/>
        </a:solidFill>
      </dgm:spPr>
      <dgm:t>
        <a:bodyPr/>
        <a:lstStyle/>
        <a:p>
          <a:r>
            <a:rPr lang="es-419" dirty="0"/>
            <a:t>Evaluación y cierre:</a:t>
          </a:r>
          <a:endParaRPr lang="es-ES" dirty="0"/>
        </a:p>
      </dgm:t>
    </dgm:pt>
    <dgm:pt modelId="{B5A49D14-949B-4EC7-9178-A3DDE75C2F14}" type="parTrans" cxnId="{2A5BF73F-11B9-4A00-874F-D17580A23104}">
      <dgm:prSet/>
      <dgm:spPr/>
      <dgm:t>
        <a:bodyPr/>
        <a:lstStyle/>
        <a:p>
          <a:endParaRPr lang="es-ES"/>
        </a:p>
      </dgm:t>
    </dgm:pt>
    <dgm:pt modelId="{2C436D72-EBE7-4CDD-AB06-2D5244D34AD9}" type="sibTrans" cxnId="{2A5BF73F-11B9-4A00-874F-D17580A23104}">
      <dgm:prSet/>
      <dgm:spPr/>
      <dgm:t>
        <a:bodyPr/>
        <a:lstStyle/>
        <a:p>
          <a:endParaRPr lang="es-ES"/>
        </a:p>
      </dgm:t>
    </dgm:pt>
    <dgm:pt modelId="{CC84FFCA-49CD-417A-ABFA-3AC299AB2B59}">
      <dgm:prSet phldrT="[Texto]"/>
      <dgm:spPr/>
      <dgm:t>
        <a:bodyPr/>
        <a:lstStyle/>
        <a:p>
          <a:r>
            <a:rPr lang="es-ES" dirty="0"/>
            <a:t>Sistematización de los resultados del plan de contingencia</a:t>
          </a:r>
          <a:r>
            <a:rPr lang="es-419" dirty="0"/>
            <a:t>.</a:t>
          </a:r>
          <a:endParaRPr lang="es-ES" dirty="0"/>
        </a:p>
      </dgm:t>
    </dgm:pt>
    <dgm:pt modelId="{3F66CCD1-8BAE-458B-8AC6-D537C7ABDDB5}" type="parTrans" cxnId="{D1695B7D-1E4C-4C29-B3F1-57018492F5ED}">
      <dgm:prSet/>
      <dgm:spPr/>
      <dgm:t>
        <a:bodyPr/>
        <a:lstStyle/>
        <a:p>
          <a:endParaRPr lang="es-ES"/>
        </a:p>
      </dgm:t>
    </dgm:pt>
    <dgm:pt modelId="{05B56287-D639-449C-B1E1-84AD0FA65A06}" type="sibTrans" cxnId="{D1695B7D-1E4C-4C29-B3F1-57018492F5ED}">
      <dgm:prSet/>
      <dgm:spPr/>
      <dgm:t>
        <a:bodyPr/>
        <a:lstStyle/>
        <a:p>
          <a:endParaRPr lang="es-ES"/>
        </a:p>
      </dgm:t>
    </dgm:pt>
    <dgm:pt modelId="{86BEDF72-5E2D-4BBA-98D6-5CFD406E7001}">
      <dgm:prSet phldrT="[Texto]"/>
      <dgm:spPr/>
      <dgm:t>
        <a:bodyPr/>
        <a:lstStyle/>
        <a:p>
          <a:r>
            <a:rPr lang="es-ES" dirty="0"/>
            <a:t>Presentación de informe de resultados del Plan de Contingencia </a:t>
          </a:r>
        </a:p>
      </dgm:t>
    </dgm:pt>
    <dgm:pt modelId="{6339715F-62E0-4F5D-A259-2F2BEBE644D6}" type="parTrans" cxnId="{ADD2B324-6272-4462-9A36-DC52CCBBA4E8}">
      <dgm:prSet/>
      <dgm:spPr/>
      <dgm:t>
        <a:bodyPr/>
        <a:lstStyle/>
        <a:p>
          <a:endParaRPr lang="es-ES"/>
        </a:p>
      </dgm:t>
    </dgm:pt>
    <dgm:pt modelId="{19BD0087-0C7E-4968-AD3B-2D9A4A64701F}" type="sibTrans" cxnId="{ADD2B324-6272-4462-9A36-DC52CCBBA4E8}">
      <dgm:prSet/>
      <dgm:spPr/>
      <dgm:t>
        <a:bodyPr/>
        <a:lstStyle/>
        <a:p>
          <a:endParaRPr lang="es-ES"/>
        </a:p>
      </dgm:t>
    </dgm:pt>
    <dgm:pt modelId="{B3DF68D1-3B02-49F5-A1A8-A0576FAE8CDE}" type="pres">
      <dgm:prSet presAssocID="{B0F484B2-F330-4990-82B6-1898AF813054}" presName="linearFlow" presStyleCnt="0">
        <dgm:presLayoutVars>
          <dgm:dir/>
          <dgm:animLvl val="lvl"/>
          <dgm:resizeHandles val="exact"/>
        </dgm:presLayoutVars>
      </dgm:prSet>
      <dgm:spPr/>
    </dgm:pt>
    <dgm:pt modelId="{760950A5-079F-40D2-8909-897416777565}" type="pres">
      <dgm:prSet presAssocID="{6581FB67-6D17-4A56-9934-3207F3A68224}" presName="composite" presStyleCnt="0"/>
      <dgm:spPr/>
    </dgm:pt>
    <dgm:pt modelId="{CEB763DE-401F-4DD8-9210-64B3573871D6}" type="pres">
      <dgm:prSet presAssocID="{6581FB67-6D17-4A56-9934-3207F3A68224}" presName="parentText" presStyleLbl="alignNode1" presStyleIdx="0" presStyleCnt="3">
        <dgm:presLayoutVars>
          <dgm:chMax val="1"/>
          <dgm:bulletEnabled val="1"/>
        </dgm:presLayoutVars>
      </dgm:prSet>
      <dgm:spPr/>
    </dgm:pt>
    <dgm:pt modelId="{5DCF1ECE-5BC4-40B2-909B-D64C0F133396}" type="pres">
      <dgm:prSet presAssocID="{6581FB67-6D17-4A56-9934-3207F3A68224}" presName="descendantText" presStyleLbl="alignAcc1" presStyleIdx="0" presStyleCnt="3" custLinFactNeighborX="0">
        <dgm:presLayoutVars>
          <dgm:bulletEnabled val="1"/>
        </dgm:presLayoutVars>
      </dgm:prSet>
      <dgm:spPr/>
    </dgm:pt>
    <dgm:pt modelId="{9893F214-22A0-425C-B5FC-493BE83129A2}" type="pres">
      <dgm:prSet presAssocID="{8F0E38EF-34A2-437F-ACF1-541B9CE82AB1}" presName="sp" presStyleCnt="0"/>
      <dgm:spPr/>
    </dgm:pt>
    <dgm:pt modelId="{2F34512E-A91B-47D2-A953-0CDF71CEC647}" type="pres">
      <dgm:prSet presAssocID="{2C61E993-4C35-4597-B5C5-9E5016E93A71}" presName="composite" presStyleCnt="0"/>
      <dgm:spPr/>
    </dgm:pt>
    <dgm:pt modelId="{EAB21D48-CEFF-42E9-917B-5122E0B550AB}" type="pres">
      <dgm:prSet presAssocID="{2C61E993-4C35-4597-B5C5-9E5016E93A71}" presName="parentText" presStyleLbl="alignNode1" presStyleIdx="1" presStyleCnt="3">
        <dgm:presLayoutVars>
          <dgm:chMax val="1"/>
          <dgm:bulletEnabled val="1"/>
        </dgm:presLayoutVars>
      </dgm:prSet>
      <dgm:spPr/>
    </dgm:pt>
    <dgm:pt modelId="{43EA5DAD-B311-44E8-9C53-EAA42AE9E072}" type="pres">
      <dgm:prSet presAssocID="{2C61E993-4C35-4597-B5C5-9E5016E93A71}" presName="descendantText" presStyleLbl="alignAcc1" presStyleIdx="1" presStyleCnt="3">
        <dgm:presLayoutVars>
          <dgm:bulletEnabled val="1"/>
        </dgm:presLayoutVars>
      </dgm:prSet>
      <dgm:spPr/>
    </dgm:pt>
    <dgm:pt modelId="{8516F239-FEDB-4677-92ED-EC082F5C3746}" type="pres">
      <dgm:prSet presAssocID="{5E28DA23-9993-413A-8E07-464CD416D22D}" presName="sp" presStyleCnt="0"/>
      <dgm:spPr/>
    </dgm:pt>
    <dgm:pt modelId="{2893998A-D1EE-47A7-B7BC-8A4D76DB7176}" type="pres">
      <dgm:prSet presAssocID="{966EC6A5-4063-4D96-A400-F574D79BF2D6}" presName="composite" presStyleCnt="0"/>
      <dgm:spPr/>
    </dgm:pt>
    <dgm:pt modelId="{22DFF379-32EB-49A8-A1F5-0A4EECEA0931}" type="pres">
      <dgm:prSet presAssocID="{966EC6A5-4063-4D96-A400-F574D79BF2D6}" presName="parentText" presStyleLbl="alignNode1" presStyleIdx="2" presStyleCnt="3">
        <dgm:presLayoutVars>
          <dgm:chMax val="1"/>
          <dgm:bulletEnabled val="1"/>
        </dgm:presLayoutVars>
      </dgm:prSet>
      <dgm:spPr/>
    </dgm:pt>
    <dgm:pt modelId="{BF97D8CA-C826-4CDD-B5DC-8B71F3568292}" type="pres">
      <dgm:prSet presAssocID="{966EC6A5-4063-4D96-A400-F574D79BF2D6}" presName="descendantText" presStyleLbl="alignAcc1" presStyleIdx="2" presStyleCnt="3">
        <dgm:presLayoutVars>
          <dgm:bulletEnabled val="1"/>
        </dgm:presLayoutVars>
      </dgm:prSet>
      <dgm:spPr/>
    </dgm:pt>
  </dgm:ptLst>
  <dgm:cxnLst>
    <dgm:cxn modelId="{33122C08-2EF9-4658-B1CA-290C5D55A544}" type="presOf" srcId="{8A734D3F-4C9B-47EE-9446-AE0BA28BF459}" destId="{43EA5DAD-B311-44E8-9C53-EAA42AE9E072}" srcOrd="0" destOrd="0" presId="urn:microsoft.com/office/officeart/2005/8/layout/chevron2"/>
    <dgm:cxn modelId="{ADD2B324-6272-4462-9A36-DC52CCBBA4E8}" srcId="{966EC6A5-4063-4D96-A400-F574D79BF2D6}" destId="{86BEDF72-5E2D-4BBA-98D6-5CFD406E7001}" srcOrd="1" destOrd="0" parTransId="{6339715F-62E0-4F5D-A259-2F2BEBE644D6}" sibTransId="{19BD0087-0C7E-4968-AD3B-2D9A4A64701F}"/>
    <dgm:cxn modelId="{2A5BF73F-11B9-4A00-874F-D17580A23104}" srcId="{B0F484B2-F330-4990-82B6-1898AF813054}" destId="{966EC6A5-4063-4D96-A400-F574D79BF2D6}" srcOrd="2" destOrd="0" parTransId="{B5A49D14-949B-4EC7-9178-A3DDE75C2F14}" sibTransId="{2C436D72-EBE7-4CDD-AB06-2D5244D34AD9}"/>
    <dgm:cxn modelId="{8240FF6A-6139-4997-BDC1-42F7B87DF0F4}" srcId="{2C61E993-4C35-4597-B5C5-9E5016E93A71}" destId="{82A85D4F-2744-4834-9201-54B7B8A162A5}" srcOrd="1" destOrd="0" parTransId="{B3EFEA1F-07AB-4160-80F3-A6064C34CFE4}" sibTransId="{823FE2EC-D2CC-488D-B0C2-052903CF8377}"/>
    <dgm:cxn modelId="{2D0D996C-E3AB-4DFF-9DD8-2234AD773B9A}" srcId="{6581FB67-6D17-4A56-9934-3207F3A68224}" destId="{D457A69A-3517-485A-ACBB-D39E1D480ECF}" srcOrd="1" destOrd="0" parTransId="{E27D9D67-3E5E-4A73-91C3-CB39A82BB943}" sibTransId="{8AE4F140-4D97-4468-8B9B-26A47286D397}"/>
    <dgm:cxn modelId="{404FB474-5F10-4342-8FE0-34F8524E59E4}" type="presOf" srcId="{86BEDF72-5E2D-4BBA-98D6-5CFD406E7001}" destId="{BF97D8CA-C826-4CDD-B5DC-8B71F3568292}" srcOrd="0" destOrd="1" presId="urn:microsoft.com/office/officeart/2005/8/layout/chevron2"/>
    <dgm:cxn modelId="{D85AB454-11B9-4FA4-AD97-7FA9C1EE9DB8}" srcId="{6581FB67-6D17-4A56-9934-3207F3A68224}" destId="{ACDC5977-A9A7-4D10-9D9C-173C4AAD1155}" srcOrd="0" destOrd="0" parTransId="{AECB9FFE-F530-4FE7-AFCA-5E6CB0E5E693}" sibTransId="{D473A0EB-9DA5-4261-B628-5D324D14C38A}"/>
    <dgm:cxn modelId="{D1695B7D-1E4C-4C29-B3F1-57018492F5ED}" srcId="{966EC6A5-4063-4D96-A400-F574D79BF2D6}" destId="{CC84FFCA-49CD-417A-ABFA-3AC299AB2B59}" srcOrd="0" destOrd="0" parTransId="{3F66CCD1-8BAE-458B-8AC6-D537C7ABDDB5}" sibTransId="{05B56287-D639-449C-B1E1-84AD0FA65A06}"/>
    <dgm:cxn modelId="{6097197E-F174-482B-BDC2-D3CE97440E7C}" type="presOf" srcId="{B0F484B2-F330-4990-82B6-1898AF813054}" destId="{B3DF68D1-3B02-49F5-A1A8-A0576FAE8CDE}" srcOrd="0" destOrd="0" presId="urn:microsoft.com/office/officeart/2005/8/layout/chevron2"/>
    <dgm:cxn modelId="{6E18EDA4-F602-45B5-BC69-10B50A22BC1F}" type="presOf" srcId="{966EC6A5-4063-4D96-A400-F574D79BF2D6}" destId="{22DFF379-32EB-49A8-A1F5-0A4EECEA0931}" srcOrd="0" destOrd="0" presId="urn:microsoft.com/office/officeart/2005/8/layout/chevron2"/>
    <dgm:cxn modelId="{44ADDCAD-0711-40CC-8DFA-071DC604445D}" type="presOf" srcId="{CC84FFCA-49CD-417A-ABFA-3AC299AB2B59}" destId="{BF97D8CA-C826-4CDD-B5DC-8B71F3568292}" srcOrd="0" destOrd="0" presId="urn:microsoft.com/office/officeart/2005/8/layout/chevron2"/>
    <dgm:cxn modelId="{F92FD1C5-F65F-43B4-BE6D-7418BFC1EC50}" srcId="{B0F484B2-F330-4990-82B6-1898AF813054}" destId="{6581FB67-6D17-4A56-9934-3207F3A68224}" srcOrd="0" destOrd="0" parTransId="{077A21FA-711D-44E0-A6FF-D3EA666C064F}" sibTransId="{8F0E38EF-34A2-437F-ACF1-541B9CE82AB1}"/>
    <dgm:cxn modelId="{97088ACD-3CE7-467C-AE0D-99DBBDE95612}" type="presOf" srcId="{82A85D4F-2744-4834-9201-54B7B8A162A5}" destId="{43EA5DAD-B311-44E8-9C53-EAA42AE9E072}" srcOrd="0" destOrd="1" presId="urn:microsoft.com/office/officeart/2005/8/layout/chevron2"/>
    <dgm:cxn modelId="{93D80BD7-5A0E-49D7-A4D1-2AC8FA7E56B7}" srcId="{2C61E993-4C35-4597-B5C5-9E5016E93A71}" destId="{8A734D3F-4C9B-47EE-9446-AE0BA28BF459}" srcOrd="0" destOrd="0" parTransId="{AE8667F7-BAD5-43B7-BC18-F74978FFBCE4}" sibTransId="{24DD8C19-B653-4075-967D-0CB3722413D7}"/>
    <dgm:cxn modelId="{AF8953E3-4B6A-4EBC-BF62-4AEFEE7BFAE6}" type="presOf" srcId="{6581FB67-6D17-4A56-9934-3207F3A68224}" destId="{CEB763DE-401F-4DD8-9210-64B3573871D6}" srcOrd="0" destOrd="0" presId="urn:microsoft.com/office/officeart/2005/8/layout/chevron2"/>
    <dgm:cxn modelId="{10ED7FEE-8B33-46A0-BA6C-934C92D62E67}" srcId="{B0F484B2-F330-4990-82B6-1898AF813054}" destId="{2C61E993-4C35-4597-B5C5-9E5016E93A71}" srcOrd="1" destOrd="0" parTransId="{D81071BF-5162-4BE0-8643-9BCBB95FFAC3}" sibTransId="{5E28DA23-9993-413A-8E07-464CD416D22D}"/>
    <dgm:cxn modelId="{B120CCF0-E01A-4395-9AB7-1C017A712F55}" type="presOf" srcId="{ACDC5977-A9A7-4D10-9D9C-173C4AAD1155}" destId="{5DCF1ECE-5BC4-40B2-909B-D64C0F133396}" srcOrd="0" destOrd="0" presId="urn:microsoft.com/office/officeart/2005/8/layout/chevron2"/>
    <dgm:cxn modelId="{EF46C4F8-DFF6-4D99-8ACC-CBFA2CA90E26}" type="presOf" srcId="{D457A69A-3517-485A-ACBB-D39E1D480ECF}" destId="{5DCF1ECE-5BC4-40B2-909B-D64C0F133396}" srcOrd="0" destOrd="1" presId="urn:microsoft.com/office/officeart/2005/8/layout/chevron2"/>
    <dgm:cxn modelId="{04B844F9-3244-4ECD-818B-EEC0FFA5D947}" type="presOf" srcId="{2C61E993-4C35-4597-B5C5-9E5016E93A71}" destId="{EAB21D48-CEFF-42E9-917B-5122E0B550AB}" srcOrd="0" destOrd="0" presId="urn:microsoft.com/office/officeart/2005/8/layout/chevron2"/>
    <dgm:cxn modelId="{4B1A60FC-CC4A-442E-8C02-4BB90697F35F}" type="presParOf" srcId="{B3DF68D1-3B02-49F5-A1A8-A0576FAE8CDE}" destId="{760950A5-079F-40D2-8909-897416777565}" srcOrd="0" destOrd="0" presId="urn:microsoft.com/office/officeart/2005/8/layout/chevron2"/>
    <dgm:cxn modelId="{C11786AB-F2CD-4E25-8027-64DAD7A37617}" type="presParOf" srcId="{760950A5-079F-40D2-8909-897416777565}" destId="{CEB763DE-401F-4DD8-9210-64B3573871D6}" srcOrd="0" destOrd="0" presId="urn:microsoft.com/office/officeart/2005/8/layout/chevron2"/>
    <dgm:cxn modelId="{63C4B4C1-248C-416B-B88F-B436688243BE}" type="presParOf" srcId="{760950A5-079F-40D2-8909-897416777565}" destId="{5DCF1ECE-5BC4-40B2-909B-D64C0F133396}" srcOrd="1" destOrd="0" presId="urn:microsoft.com/office/officeart/2005/8/layout/chevron2"/>
    <dgm:cxn modelId="{D84B33A6-1B42-4493-98D7-E60F6997817D}" type="presParOf" srcId="{B3DF68D1-3B02-49F5-A1A8-A0576FAE8CDE}" destId="{9893F214-22A0-425C-B5FC-493BE83129A2}" srcOrd="1" destOrd="0" presId="urn:microsoft.com/office/officeart/2005/8/layout/chevron2"/>
    <dgm:cxn modelId="{63B08046-FACB-494F-8F13-047637383EA5}" type="presParOf" srcId="{B3DF68D1-3B02-49F5-A1A8-A0576FAE8CDE}" destId="{2F34512E-A91B-47D2-A953-0CDF71CEC647}" srcOrd="2" destOrd="0" presId="urn:microsoft.com/office/officeart/2005/8/layout/chevron2"/>
    <dgm:cxn modelId="{528245CE-4D68-4342-AEB5-D290C2EA2342}" type="presParOf" srcId="{2F34512E-A91B-47D2-A953-0CDF71CEC647}" destId="{EAB21D48-CEFF-42E9-917B-5122E0B550AB}" srcOrd="0" destOrd="0" presId="urn:microsoft.com/office/officeart/2005/8/layout/chevron2"/>
    <dgm:cxn modelId="{B7F7247F-7A39-42A6-8F47-B3F8385BC884}" type="presParOf" srcId="{2F34512E-A91B-47D2-A953-0CDF71CEC647}" destId="{43EA5DAD-B311-44E8-9C53-EAA42AE9E072}" srcOrd="1" destOrd="0" presId="urn:microsoft.com/office/officeart/2005/8/layout/chevron2"/>
    <dgm:cxn modelId="{721291E3-1F2A-4C4E-98B4-44A0BC1E15DA}" type="presParOf" srcId="{B3DF68D1-3B02-49F5-A1A8-A0576FAE8CDE}" destId="{8516F239-FEDB-4677-92ED-EC082F5C3746}" srcOrd="3" destOrd="0" presId="urn:microsoft.com/office/officeart/2005/8/layout/chevron2"/>
    <dgm:cxn modelId="{79CFAF62-E77F-489D-A62B-97FFDA656BFF}" type="presParOf" srcId="{B3DF68D1-3B02-49F5-A1A8-A0576FAE8CDE}" destId="{2893998A-D1EE-47A7-B7BC-8A4D76DB7176}" srcOrd="4" destOrd="0" presId="urn:microsoft.com/office/officeart/2005/8/layout/chevron2"/>
    <dgm:cxn modelId="{DC7B0621-1E53-4DE5-84B7-0B86E222B8F9}" type="presParOf" srcId="{2893998A-D1EE-47A7-B7BC-8A4D76DB7176}" destId="{22DFF379-32EB-49A8-A1F5-0A4EECEA0931}" srcOrd="0" destOrd="0" presId="urn:microsoft.com/office/officeart/2005/8/layout/chevron2"/>
    <dgm:cxn modelId="{832BFCF1-8580-4C98-893F-F47741C690F8}" type="presParOf" srcId="{2893998A-D1EE-47A7-B7BC-8A4D76DB7176}" destId="{BF97D8CA-C826-4CDD-B5DC-8B71F356829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D469E-54C5-4BB5-AE9D-6A705ABAE524}">
      <dsp:nvSpPr>
        <dsp:cNvPr id="0" name=""/>
        <dsp:cNvSpPr/>
      </dsp:nvSpPr>
      <dsp:spPr>
        <a:xfrm rot="5400000">
          <a:off x="6021597" y="-2584306"/>
          <a:ext cx="636429" cy="596688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Orienta  todo el Sistema Nacional de Gestión del Riesgo de Desastres </a:t>
          </a:r>
          <a:endParaRPr lang="es-CO" sz="1000" kern="1200" dirty="0"/>
        </a:p>
      </dsp:txBody>
      <dsp:txXfrm rot="-5400000">
        <a:off x="3356371" y="111988"/>
        <a:ext cx="5935813" cy="574293"/>
      </dsp:txXfrm>
    </dsp:sp>
    <dsp:sp modelId="{8895EE0E-9EC7-4B3B-A229-42BA7B4B5CAF}">
      <dsp:nvSpPr>
        <dsp:cNvPr id="0" name=""/>
        <dsp:cNvSpPr/>
      </dsp:nvSpPr>
      <dsp:spPr>
        <a:xfrm>
          <a:off x="0" y="1366"/>
          <a:ext cx="3356371" cy="7955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t>Consejo Nacional de Gestión del Riesgo</a:t>
          </a:r>
          <a:endParaRPr lang="es-CO" sz="1600" kern="1200" dirty="0"/>
        </a:p>
      </dsp:txBody>
      <dsp:txXfrm>
        <a:off x="38835" y="40201"/>
        <a:ext cx="3278701" cy="717867"/>
      </dsp:txXfrm>
    </dsp:sp>
    <dsp:sp modelId="{D09C659C-E220-4976-9D18-2CFDA4EB8F27}">
      <dsp:nvSpPr>
        <dsp:cNvPr id="0" name=""/>
        <dsp:cNvSpPr/>
      </dsp:nvSpPr>
      <dsp:spPr>
        <a:xfrm rot="5400000">
          <a:off x="6021597" y="-1748991"/>
          <a:ext cx="636429" cy="5966881"/>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Coordina  todo el Sistema Nacional y  dirige la implementación de la Gestión del Riesgo, atendiendo las políticas y el cumplimiento de la normatividad interna, además de las funciones establecidas en el  Decreto – Ley 4147 de 2011.</a:t>
          </a:r>
          <a:endParaRPr lang="es-CO" sz="1000" kern="1200" dirty="0"/>
        </a:p>
      </dsp:txBody>
      <dsp:txXfrm rot="-5400000">
        <a:off x="3356371" y="947303"/>
        <a:ext cx="5935813" cy="574293"/>
      </dsp:txXfrm>
    </dsp:sp>
    <dsp:sp modelId="{37AC7F1D-13D2-4CF7-9B87-22D90EE5D714}">
      <dsp:nvSpPr>
        <dsp:cNvPr id="0" name=""/>
        <dsp:cNvSpPr/>
      </dsp:nvSpPr>
      <dsp:spPr>
        <a:xfrm>
          <a:off x="0" y="836680"/>
          <a:ext cx="3356371" cy="79553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t>UNGRD</a:t>
          </a:r>
          <a:endParaRPr lang="es-CO" sz="1600" kern="1200" dirty="0"/>
        </a:p>
      </dsp:txBody>
      <dsp:txXfrm>
        <a:off x="38835" y="875515"/>
        <a:ext cx="3278701" cy="717867"/>
      </dsp:txXfrm>
    </dsp:sp>
    <dsp:sp modelId="{F93F933E-3740-4CCF-89AD-3FABB3A3CFB4}">
      <dsp:nvSpPr>
        <dsp:cNvPr id="0" name=""/>
        <dsp:cNvSpPr/>
      </dsp:nvSpPr>
      <dsp:spPr>
        <a:xfrm rot="5400000">
          <a:off x="6021597" y="-913677"/>
          <a:ext cx="636429" cy="5966881"/>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Asesorar y planificar la implementación permanente del proceso de conocimiento del riesgo</a:t>
          </a:r>
          <a:endParaRPr lang="es-CO" sz="1000" kern="1200" dirty="0"/>
        </a:p>
      </dsp:txBody>
      <dsp:txXfrm rot="-5400000">
        <a:off x="3356371" y="1782617"/>
        <a:ext cx="5935813" cy="574293"/>
      </dsp:txXfrm>
    </dsp:sp>
    <dsp:sp modelId="{D5116385-3409-4D9A-A31C-CE0F847794E7}">
      <dsp:nvSpPr>
        <dsp:cNvPr id="0" name=""/>
        <dsp:cNvSpPr/>
      </dsp:nvSpPr>
      <dsp:spPr>
        <a:xfrm>
          <a:off x="0" y="1671994"/>
          <a:ext cx="3356371" cy="79553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t>Comité Nacional para el Conocimiento del Riesgo</a:t>
          </a:r>
          <a:endParaRPr lang="es-CO" sz="1600" kern="1200" dirty="0"/>
        </a:p>
      </dsp:txBody>
      <dsp:txXfrm>
        <a:off x="38835" y="1710829"/>
        <a:ext cx="3278701" cy="717867"/>
      </dsp:txXfrm>
    </dsp:sp>
    <dsp:sp modelId="{92B6ACD9-D19D-4783-82AD-9DCADAE08492}">
      <dsp:nvSpPr>
        <dsp:cNvPr id="0" name=""/>
        <dsp:cNvSpPr/>
      </dsp:nvSpPr>
      <dsp:spPr>
        <a:xfrm rot="5400000">
          <a:off x="6021597" y="-78363"/>
          <a:ext cx="636429" cy="5966881"/>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endParaRPr lang="es-CO" sz="1000" kern="1200"/>
        </a:p>
        <a:p>
          <a:pPr marL="57150" lvl="1" indent="-57150" algn="l" defTabSz="444500">
            <a:lnSpc>
              <a:spcPct val="90000"/>
            </a:lnSpc>
            <a:spcBef>
              <a:spcPct val="0"/>
            </a:spcBef>
            <a:spcAft>
              <a:spcPct val="15000"/>
            </a:spcAft>
            <a:buChar char="•"/>
          </a:pPr>
          <a:r>
            <a:rPr lang="es-ES" sz="1000" kern="1200" dirty="0"/>
            <a:t>Asesora y planifica la implementación del proceso de reducción del riesgo de desastres.</a:t>
          </a:r>
        </a:p>
      </dsp:txBody>
      <dsp:txXfrm rot="-5400000">
        <a:off x="3356371" y="2617931"/>
        <a:ext cx="5935813" cy="574293"/>
      </dsp:txXfrm>
    </dsp:sp>
    <dsp:sp modelId="{09DFCB11-87E3-4334-910A-5718D64B0A6E}">
      <dsp:nvSpPr>
        <dsp:cNvPr id="0" name=""/>
        <dsp:cNvSpPr/>
      </dsp:nvSpPr>
      <dsp:spPr>
        <a:xfrm>
          <a:off x="0" y="2507308"/>
          <a:ext cx="3356371" cy="79553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t>Comité Nacional para la reducción del riesgo</a:t>
          </a:r>
          <a:endParaRPr lang="es-CO" sz="1600" kern="1200" dirty="0"/>
        </a:p>
      </dsp:txBody>
      <dsp:txXfrm>
        <a:off x="38835" y="2546143"/>
        <a:ext cx="3278701" cy="717867"/>
      </dsp:txXfrm>
    </dsp:sp>
    <dsp:sp modelId="{63EB2079-EE82-4103-8A62-60205D3EF2B3}">
      <dsp:nvSpPr>
        <dsp:cNvPr id="0" name=""/>
        <dsp:cNvSpPr/>
      </dsp:nvSpPr>
      <dsp:spPr>
        <a:xfrm rot="5400000">
          <a:off x="6021597" y="756950"/>
          <a:ext cx="636429" cy="5966881"/>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Asesorar y planificar la implementación del proceso de manejo de desastres </a:t>
          </a:r>
          <a:endParaRPr lang="es-CO" sz="1000" kern="1200" dirty="0"/>
        </a:p>
      </dsp:txBody>
      <dsp:txXfrm rot="-5400000">
        <a:off x="3356371" y="3453244"/>
        <a:ext cx="5935813" cy="574293"/>
      </dsp:txXfrm>
    </dsp:sp>
    <dsp:sp modelId="{32E05CBE-E32E-4334-AE36-5C725B5065F2}">
      <dsp:nvSpPr>
        <dsp:cNvPr id="0" name=""/>
        <dsp:cNvSpPr/>
      </dsp:nvSpPr>
      <dsp:spPr>
        <a:xfrm>
          <a:off x="0" y="3342622"/>
          <a:ext cx="3356371" cy="79553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t>Comité Nacional para el manejo del riesgo </a:t>
          </a:r>
          <a:endParaRPr lang="es-CO" sz="1600" kern="1200" dirty="0"/>
        </a:p>
      </dsp:txBody>
      <dsp:txXfrm>
        <a:off x="38835" y="3381457"/>
        <a:ext cx="3278701" cy="717867"/>
      </dsp:txXfrm>
    </dsp:sp>
    <dsp:sp modelId="{6513BA87-53EC-4A65-97E2-4EF01A49985E}">
      <dsp:nvSpPr>
        <dsp:cNvPr id="0" name=""/>
        <dsp:cNvSpPr/>
      </dsp:nvSpPr>
      <dsp:spPr>
        <a:xfrm rot="5400000">
          <a:off x="6021597" y="1592264"/>
          <a:ext cx="636429" cy="5966881"/>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endParaRPr lang="es-CO" sz="1000" kern="1200"/>
        </a:p>
        <a:p>
          <a:pPr marL="57150" lvl="1" indent="-57150" algn="l" defTabSz="444500">
            <a:lnSpc>
              <a:spcPct val="90000"/>
            </a:lnSpc>
            <a:spcBef>
              <a:spcPct val="0"/>
            </a:spcBef>
            <a:spcAft>
              <a:spcPct val="15000"/>
            </a:spcAft>
            <a:buChar char="•"/>
          </a:pPr>
          <a:r>
            <a:rPr lang="es-ES" sz="1000" kern="1200" dirty="0"/>
            <a:t>Instancias de coordinación, asesoría, planeación y seguimiento quienes deben garantizar la efectividad y articulación de los procesos de la Gestión del Riesgo en la entidad territorial que a cada uno le corresponde.</a:t>
          </a:r>
          <a:endParaRPr lang="es-CO" sz="1000" kern="1200" dirty="0"/>
        </a:p>
      </dsp:txBody>
      <dsp:txXfrm rot="-5400000">
        <a:off x="3356371" y="4288558"/>
        <a:ext cx="5935813" cy="574293"/>
      </dsp:txXfrm>
    </dsp:sp>
    <dsp:sp modelId="{19CB37FD-4D43-41B0-8BC2-02A6AEDB9845}">
      <dsp:nvSpPr>
        <dsp:cNvPr id="0" name=""/>
        <dsp:cNvSpPr/>
      </dsp:nvSpPr>
      <dsp:spPr>
        <a:xfrm>
          <a:off x="0" y="4177936"/>
          <a:ext cx="3356371" cy="7955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t>Consejos Departamentales, Distritales y Municipales de Gestión del Riesgo</a:t>
          </a:r>
          <a:endParaRPr lang="es-CO" sz="1600" kern="1200" dirty="0"/>
        </a:p>
      </dsp:txBody>
      <dsp:txXfrm>
        <a:off x="38835" y="4216771"/>
        <a:ext cx="3278701" cy="717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AFAFB-5576-4A1F-863D-0AC8BF0E06EE}">
      <dsp:nvSpPr>
        <dsp:cNvPr id="0" name=""/>
        <dsp:cNvSpPr/>
      </dsp:nvSpPr>
      <dsp:spPr>
        <a:xfrm>
          <a:off x="3463530" y="706682"/>
          <a:ext cx="4723439" cy="4723439"/>
        </a:xfrm>
        <a:prstGeom prst="blockArc">
          <a:avLst>
            <a:gd name="adj1" fmla="val 11877546"/>
            <a:gd name="adj2" fmla="val 16199243"/>
            <a:gd name="adj3" fmla="val 464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FAA1DA-0AFF-4B4A-B4FC-040A77EEE60B}">
      <dsp:nvSpPr>
        <dsp:cNvPr id="0" name=""/>
        <dsp:cNvSpPr/>
      </dsp:nvSpPr>
      <dsp:spPr>
        <a:xfrm>
          <a:off x="3466069" y="698802"/>
          <a:ext cx="4723439" cy="4723439"/>
        </a:xfrm>
        <a:prstGeom prst="blockArc">
          <a:avLst>
            <a:gd name="adj1" fmla="val 7554654"/>
            <a:gd name="adj2" fmla="val 1186521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FDDAE1-F4CF-4845-A598-9503DBD58295}">
      <dsp:nvSpPr>
        <dsp:cNvPr id="0" name=""/>
        <dsp:cNvSpPr/>
      </dsp:nvSpPr>
      <dsp:spPr>
        <a:xfrm>
          <a:off x="3471065" y="702431"/>
          <a:ext cx="4723439" cy="4723439"/>
        </a:xfrm>
        <a:prstGeom prst="blockArc">
          <a:avLst>
            <a:gd name="adj1" fmla="val 3254792"/>
            <a:gd name="adj2" fmla="val 7563856"/>
            <a:gd name="adj3" fmla="val 464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A8A49B-CDE2-4664-9280-485EEEF32881}">
      <dsp:nvSpPr>
        <dsp:cNvPr id="0" name=""/>
        <dsp:cNvSpPr/>
      </dsp:nvSpPr>
      <dsp:spPr>
        <a:xfrm>
          <a:off x="3463022" y="708248"/>
          <a:ext cx="4723439" cy="4723439"/>
        </a:xfrm>
        <a:prstGeom prst="blockArc">
          <a:avLst>
            <a:gd name="adj1" fmla="val 20520000"/>
            <a:gd name="adj2" fmla="val 3240000"/>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7B729F-2418-4C58-AD74-5D1A3045F7FA}">
      <dsp:nvSpPr>
        <dsp:cNvPr id="0" name=""/>
        <dsp:cNvSpPr/>
      </dsp:nvSpPr>
      <dsp:spPr>
        <a:xfrm>
          <a:off x="3462514" y="706682"/>
          <a:ext cx="4723439" cy="4723439"/>
        </a:xfrm>
        <a:prstGeom prst="blockArc">
          <a:avLst>
            <a:gd name="adj1" fmla="val 16200757"/>
            <a:gd name="adj2" fmla="val 20522454"/>
            <a:gd name="adj3" fmla="val 46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ECBE14-021B-44D3-891C-FBBA879EE062}">
      <dsp:nvSpPr>
        <dsp:cNvPr id="0" name=""/>
        <dsp:cNvSpPr/>
      </dsp:nvSpPr>
      <dsp:spPr>
        <a:xfrm>
          <a:off x="4736869" y="1982095"/>
          <a:ext cx="2175746" cy="21757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S" sz="2200" kern="1200" dirty="0"/>
            <a:t>CMGRD</a:t>
          </a:r>
        </a:p>
        <a:p>
          <a:pPr marL="0" lvl="0" indent="0" algn="ctr" defTabSz="977900">
            <a:lnSpc>
              <a:spcPct val="90000"/>
            </a:lnSpc>
            <a:spcBef>
              <a:spcPct val="0"/>
            </a:spcBef>
            <a:spcAft>
              <a:spcPct val="35000"/>
            </a:spcAft>
            <a:buNone/>
          </a:pPr>
          <a:r>
            <a:rPr lang="es-CO" sz="2200" kern="1200" dirty="0"/>
            <a:t>(Alcalde)</a:t>
          </a:r>
        </a:p>
        <a:p>
          <a:pPr marL="0" lvl="0" indent="0" algn="ctr" defTabSz="977900">
            <a:lnSpc>
              <a:spcPct val="90000"/>
            </a:lnSpc>
            <a:spcBef>
              <a:spcPct val="0"/>
            </a:spcBef>
            <a:spcAft>
              <a:spcPct val="35000"/>
            </a:spcAft>
            <a:buNone/>
          </a:pPr>
          <a:r>
            <a:rPr lang="es-CO" sz="2200" kern="1200" dirty="0"/>
            <a:t>Directora UMGRD</a:t>
          </a:r>
        </a:p>
      </dsp:txBody>
      <dsp:txXfrm>
        <a:off x="5055500" y="2300726"/>
        <a:ext cx="1538484" cy="1538484"/>
      </dsp:txXfrm>
    </dsp:sp>
    <dsp:sp modelId="{F7311BF5-397C-4CD7-B721-1474EAA8317F}">
      <dsp:nvSpPr>
        <dsp:cNvPr id="0" name=""/>
        <dsp:cNvSpPr/>
      </dsp:nvSpPr>
      <dsp:spPr>
        <a:xfrm>
          <a:off x="5063231" y="0"/>
          <a:ext cx="1523022" cy="152302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CO" sz="1400" kern="1200" dirty="0"/>
            <a:t>Cuerpo de Bomberos, Cruz Roja, Junta  Defensa Civil</a:t>
          </a:r>
        </a:p>
      </dsp:txBody>
      <dsp:txXfrm>
        <a:off x="5286272" y="223041"/>
        <a:ext cx="1076940" cy="1076940"/>
      </dsp:txXfrm>
    </dsp:sp>
    <dsp:sp modelId="{C6A7DF5E-D572-4A72-A74C-79F49BC5FFE9}">
      <dsp:nvSpPr>
        <dsp:cNvPr id="0" name=""/>
        <dsp:cNvSpPr/>
      </dsp:nvSpPr>
      <dsp:spPr>
        <a:xfrm>
          <a:off x="7257215" y="1595588"/>
          <a:ext cx="1523022" cy="152302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kern="1200" dirty="0"/>
            <a:t>Secretario de Gobierno, Secretario Salud, Secretario de  Infraestructura, Secretario de Planeación,  Secretario de Educación, EMCADE, Director Tránsito</a:t>
          </a:r>
        </a:p>
      </dsp:txBody>
      <dsp:txXfrm>
        <a:off x="7480256" y="1818629"/>
        <a:ext cx="1076940" cy="1076940"/>
      </dsp:txXfrm>
    </dsp:sp>
    <dsp:sp modelId="{D29AE243-5A61-4A28-AEA2-81998E012D8E}">
      <dsp:nvSpPr>
        <dsp:cNvPr id="0" name=""/>
        <dsp:cNvSpPr/>
      </dsp:nvSpPr>
      <dsp:spPr>
        <a:xfrm>
          <a:off x="6419187" y="4174771"/>
          <a:ext cx="1523022" cy="152302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t>CVC</a:t>
          </a:r>
          <a:endParaRPr lang="es-CO" sz="1800" kern="1200" dirty="0"/>
        </a:p>
      </dsp:txBody>
      <dsp:txXfrm>
        <a:off x="6642228" y="4397812"/>
        <a:ext cx="1076940" cy="1076940"/>
      </dsp:txXfrm>
    </dsp:sp>
    <dsp:sp modelId="{A86F45B8-C08E-44EA-9605-82F810E1B1E6}">
      <dsp:nvSpPr>
        <dsp:cNvPr id="0" name=""/>
        <dsp:cNvSpPr/>
      </dsp:nvSpPr>
      <dsp:spPr>
        <a:xfrm>
          <a:off x="3713225" y="4167432"/>
          <a:ext cx="1523022" cy="152302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EMCARTAGO, CLEAN ATMOSPHER  </a:t>
          </a:r>
          <a:endParaRPr lang="es-CO" sz="1400" kern="1200" dirty="0"/>
        </a:p>
      </dsp:txBody>
      <dsp:txXfrm>
        <a:off x="3936266" y="4390473"/>
        <a:ext cx="1076940" cy="1076940"/>
      </dsp:txXfrm>
    </dsp:sp>
    <dsp:sp modelId="{CBEB18F7-3FAF-4A6A-82C0-936C5E045FE6}">
      <dsp:nvSpPr>
        <dsp:cNvPr id="0" name=""/>
        <dsp:cNvSpPr/>
      </dsp:nvSpPr>
      <dsp:spPr>
        <a:xfrm>
          <a:off x="2869247" y="1595588"/>
          <a:ext cx="1523022" cy="152302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kern="1200" dirty="0"/>
            <a:t>Policía Nacional, Ejército Nacional</a:t>
          </a:r>
        </a:p>
      </dsp:txBody>
      <dsp:txXfrm>
        <a:off x="3092288" y="1818629"/>
        <a:ext cx="1076940" cy="10769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763DE-401F-4DD8-9210-64B3573871D6}">
      <dsp:nvSpPr>
        <dsp:cNvPr id="0" name=""/>
        <dsp:cNvSpPr/>
      </dsp:nvSpPr>
      <dsp:spPr>
        <a:xfrm rot="5400000">
          <a:off x="-171005" y="171665"/>
          <a:ext cx="1140039" cy="798027"/>
        </a:xfrm>
        <a:prstGeom prst="chevron">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419" sz="700" kern="1200" dirty="0">
              <a:solidFill>
                <a:schemeClr val="tx1"/>
              </a:solidFill>
            </a:rPr>
            <a:t>Coordinación Interinstitucional:</a:t>
          </a:r>
          <a:endParaRPr lang="es-ES" sz="700" kern="1200" dirty="0">
            <a:solidFill>
              <a:schemeClr val="tx1"/>
            </a:solidFill>
          </a:endParaRPr>
        </a:p>
      </dsp:txBody>
      <dsp:txXfrm rot="-5400000">
        <a:off x="2" y="399673"/>
        <a:ext cx="798027" cy="342012"/>
      </dsp:txXfrm>
    </dsp:sp>
    <dsp:sp modelId="{5DCF1ECE-5BC4-40B2-909B-D64C0F133396}">
      <dsp:nvSpPr>
        <dsp:cNvPr id="0" name=""/>
        <dsp:cNvSpPr/>
      </dsp:nvSpPr>
      <dsp:spPr>
        <a:xfrm rot="5400000">
          <a:off x="3817718" y="-3019031"/>
          <a:ext cx="741025" cy="678040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s-419" sz="1000" kern="1200" dirty="0"/>
            <a:t>Establecer un centro de coordinación interinstitucional para la gestión de riesgos y desastres, que involucre a las entidades gubernamentales, empresas de servicios públicos, instituciones educativas, de salud y autoridades ambientales.</a:t>
          </a:r>
          <a:endParaRPr lang="es-ES" sz="1000" kern="1200" dirty="0"/>
        </a:p>
        <a:p>
          <a:pPr marL="57150" lvl="1" indent="-57150" algn="l" defTabSz="444500">
            <a:lnSpc>
              <a:spcPct val="90000"/>
            </a:lnSpc>
            <a:spcBef>
              <a:spcPct val="0"/>
            </a:spcBef>
            <a:spcAft>
              <a:spcPct val="15000"/>
            </a:spcAft>
            <a:buChar char="•"/>
          </a:pPr>
          <a:r>
            <a:rPr lang="es-419" sz="1000" kern="1200" dirty="0"/>
            <a:t>Programar reuniones periódicas para compartir información actualizada sobre las condiciones climáticas, niveles de ríos y acciones preventivas.</a:t>
          </a:r>
          <a:endParaRPr lang="es-ES" sz="1000" kern="1200" dirty="0"/>
        </a:p>
      </dsp:txBody>
      <dsp:txXfrm rot="-5400000">
        <a:off x="798027" y="36834"/>
        <a:ext cx="6744234" cy="668677"/>
      </dsp:txXfrm>
    </dsp:sp>
    <dsp:sp modelId="{EAB21D48-CEFF-42E9-917B-5122E0B550AB}">
      <dsp:nvSpPr>
        <dsp:cNvPr id="0" name=""/>
        <dsp:cNvSpPr/>
      </dsp:nvSpPr>
      <dsp:spPr>
        <a:xfrm rot="5400000">
          <a:off x="-171005" y="1109255"/>
          <a:ext cx="1140039" cy="798027"/>
        </a:xfrm>
        <a:prstGeom prst="chevron">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419" sz="700" kern="1200" dirty="0">
              <a:solidFill>
                <a:schemeClr val="tx1"/>
              </a:solidFill>
            </a:rPr>
            <a:t>Evaluación y Monitoreo Continuo</a:t>
          </a:r>
          <a:r>
            <a:rPr lang="es-419" sz="700" kern="1200" dirty="0"/>
            <a:t>:</a:t>
          </a:r>
          <a:endParaRPr lang="es-ES" sz="700" kern="1200" dirty="0"/>
        </a:p>
      </dsp:txBody>
      <dsp:txXfrm rot="-5400000">
        <a:off x="2" y="1337263"/>
        <a:ext cx="798027" cy="342012"/>
      </dsp:txXfrm>
    </dsp:sp>
    <dsp:sp modelId="{43EA5DAD-B311-44E8-9C53-EAA42AE9E072}">
      <dsp:nvSpPr>
        <dsp:cNvPr id="0" name=""/>
        <dsp:cNvSpPr/>
      </dsp:nvSpPr>
      <dsp:spPr>
        <a:xfrm rot="5400000">
          <a:off x="3817718" y="-2081441"/>
          <a:ext cx="741025" cy="678040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s-419" sz="1000" kern="1200" dirty="0"/>
            <a:t>Recopilar y analizar datos históricos sobre el comportamiento climático y el nivel de los ríos para predecir posibles escenarios de riesgo.</a:t>
          </a:r>
          <a:endParaRPr lang="es-ES" sz="1000" kern="1200" dirty="0"/>
        </a:p>
        <a:p>
          <a:pPr marL="57150" lvl="1" indent="-57150" algn="l" defTabSz="444500">
            <a:lnSpc>
              <a:spcPct val="90000"/>
            </a:lnSpc>
            <a:spcBef>
              <a:spcPct val="0"/>
            </a:spcBef>
            <a:spcAft>
              <a:spcPct val="15000"/>
            </a:spcAft>
            <a:buChar char="•"/>
          </a:pPr>
          <a:r>
            <a:rPr lang="es-419" sz="1000" kern="1200" dirty="0"/>
            <a:t>Implementar sistemas de monitoreo comunitario en tiempo real para alertar sobre aumentos repentinos en el nivel de los ríos, acumulación de aguas pluviales y condiciones climáticas adversas.</a:t>
          </a:r>
          <a:endParaRPr lang="es-ES" sz="1000" kern="1200" dirty="0"/>
        </a:p>
      </dsp:txBody>
      <dsp:txXfrm rot="-5400000">
        <a:off x="798027" y="974424"/>
        <a:ext cx="6744234" cy="668677"/>
      </dsp:txXfrm>
    </dsp:sp>
    <dsp:sp modelId="{22DFF379-32EB-49A8-A1F5-0A4EECEA0931}">
      <dsp:nvSpPr>
        <dsp:cNvPr id="0" name=""/>
        <dsp:cNvSpPr/>
      </dsp:nvSpPr>
      <dsp:spPr>
        <a:xfrm rot="5400000">
          <a:off x="-171005" y="2046845"/>
          <a:ext cx="1140039" cy="798027"/>
        </a:xfrm>
        <a:prstGeom prst="chevron">
          <a:avLst/>
        </a:prstGeom>
        <a:solidFill>
          <a:srgbClr val="ED439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419" sz="700" kern="1200" dirty="0"/>
            <a:t>Preparación y Capacitación:</a:t>
          </a:r>
          <a:endParaRPr lang="es-ES" sz="700" kern="1200" dirty="0"/>
        </a:p>
      </dsp:txBody>
      <dsp:txXfrm rot="-5400000">
        <a:off x="2" y="2274853"/>
        <a:ext cx="798027" cy="342012"/>
      </dsp:txXfrm>
    </dsp:sp>
    <dsp:sp modelId="{BF97D8CA-C826-4CDD-B5DC-8B71F3568292}">
      <dsp:nvSpPr>
        <dsp:cNvPr id="0" name=""/>
        <dsp:cNvSpPr/>
      </dsp:nvSpPr>
      <dsp:spPr>
        <a:xfrm rot="5400000">
          <a:off x="3817718" y="-1143851"/>
          <a:ext cx="741025" cy="678040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s-419" sz="1000" kern="1200" dirty="0"/>
            <a:t>Desarrollar programas de capacitación para actores comunitarios, enfocados en medidas de autoprotección, auto conservación y primeros auxilios.</a:t>
          </a:r>
          <a:endParaRPr lang="es-ES" sz="1000" kern="1200" dirty="0"/>
        </a:p>
        <a:p>
          <a:pPr marL="57150" lvl="1" indent="-57150" algn="l" defTabSz="444500">
            <a:lnSpc>
              <a:spcPct val="90000"/>
            </a:lnSpc>
            <a:spcBef>
              <a:spcPct val="0"/>
            </a:spcBef>
            <a:spcAft>
              <a:spcPct val="15000"/>
            </a:spcAft>
            <a:buChar char="•"/>
          </a:pPr>
          <a:r>
            <a:rPr lang="es-419" sz="1000" kern="1200" dirty="0"/>
            <a:t>Realizar simulacros y ejercicios de respuesta a emergencias con la participación activa de la comunidad, instituciones educativas y personal de salud.</a:t>
          </a:r>
          <a:endParaRPr lang="es-ES" sz="1000" kern="1200" dirty="0"/>
        </a:p>
      </dsp:txBody>
      <dsp:txXfrm rot="-5400000">
        <a:off x="798027" y="1912014"/>
        <a:ext cx="6744234" cy="6686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763DE-401F-4DD8-9210-64B3573871D6}">
      <dsp:nvSpPr>
        <dsp:cNvPr id="0" name=""/>
        <dsp:cNvSpPr/>
      </dsp:nvSpPr>
      <dsp:spPr>
        <a:xfrm rot="5400000">
          <a:off x="-236795" y="238852"/>
          <a:ext cx="1578634" cy="1105044"/>
        </a:xfrm>
        <a:prstGeom prst="chevron">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419" sz="900" kern="1200" dirty="0">
              <a:solidFill>
                <a:schemeClr val="tx1"/>
              </a:solidFill>
            </a:rPr>
            <a:t>Mejora del Sistema Alcantarillado:</a:t>
          </a:r>
          <a:endParaRPr lang="es-ES" sz="900" kern="1200" dirty="0">
            <a:solidFill>
              <a:schemeClr val="tx1"/>
            </a:solidFill>
          </a:endParaRPr>
        </a:p>
      </dsp:txBody>
      <dsp:txXfrm rot="-5400000">
        <a:off x="0" y="554579"/>
        <a:ext cx="1105044" cy="473590"/>
      </dsp:txXfrm>
    </dsp:sp>
    <dsp:sp modelId="{5DCF1ECE-5BC4-40B2-909B-D64C0F133396}">
      <dsp:nvSpPr>
        <dsp:cNvPr id="0" name=""/>
        <dsp:cNvSpPr/>
      </dsp:nvSpPr>
      <dsp:spPr>
        <a:xfrm rot="5400000">
          <a:off x="5297265" y="-4190163"/>
          <a:ext cx="1026112" cy="941055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419" sz="1500" kern="1200" dirty="0"/>
            <a:t>Priorizar el mantenimiento del sistema alcantarillado, que han presentado antecedentes de obstrucción para reducir el riesgo de inundaciones pluviales.</a:t>
          </a:r>
          <a:endParaRPr lang="es-ES" sz="1500" kern="1200" dirty="0"/>
        </a:p>
        <a:p>
          <a:pPr marL="114300" lvl="1" indent="-114300" algn="l" defTabSz="666750">
            <a:lnSpc>
              <a:spcPct val="90000"/>
            </a:lnSpc>
            <a:spcBef>
              <a:spcPct val="0"/>
            </a:spcBef>
            <a:spcAft>
              <a:spcPct val="15000"/>
            </a:spcAft>
            <a:buChar char="•"/>
          </a:pPr>
          <a:r>
            <a:rPr lang="es-419" sz="1500" kern="1200" dirty="0"/>
            <a:t>Implementar campañas de concientización sobre el uso adecuado del sistema alcantarillado entre los residentes.</a:t>
          </a:r>
          <a:endParaRPr lang="es-ES" sz="1500" kern="1200" dirty="0"/>
        </a:p>
      </dsp:txBody>
      <dsp:txXfrm rot="-5400000">
        <a:off x="1105044" y="52149"/>
        <a:ext cx="9360464" cy="925930"/>
      </dsp:txXfrm>
    </dsp:sp>
    <dsp:sp modelId="{EAB21D48-CEFF-42E9-917B-5122E0B550AB}">
      <dsp:nvSpPr>
        <dsp:cNvPr id="0" name=""/>
        <dsp:cNvSpPr/>
      </dsp:nvSpPr>
      <dsp:spPr>
        <a:xfrm rot="5400000">
          <a:off x="-236795" y="1623146"/>
          <a:ext cx="1578634" cy="1105044"/>
        </a:xfrm>
        <a:prstGeom prst="chevron">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419" sz="900" kern="1200" dirty="0">
              <a:solidFill>
                <a:schemeClr val="tx1"/>
              </a:solidFill>
            </a:rPr>
            <a:t>Comunicación y Difusión:</a:t>
          </a:r>
          <a:endParaRPr lang="es-ES" sz="900" kern="1200" dirty="0">
            <a:solidFill>
              <a:schemeClr val="tx1"/>
            </a:solidFill>
          </a:endParaRPr>
        </a:p>
      </dsp:txBody>
      <dsp:txXfrm rot="-5400000">
        <a:off x="0" y="1938873"/>
        <a:ext cx="1105044" cy="473590"/>
      </dsp:txXfrm>
    </dsp:sp>
    <dsp:sp modelId="{43EA5DAD-B311-44E8-9C53-EAA42AE9E072}">
      <dsp:nvSpPr>
        <dsp:cNvPr id="0" name=""/>
        <dsp:cNvSpPr/>
      </dsp:nvSpPr>
      <dsp:spPr>
        <a:xfrm rot="5400000">
          <a:off x="5297265" y="-2805869"/>
          <a:ext cx="1026112" cy="941055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419" sz="1500" kern="1200" dirty="0"/>
            <a:t>Establecer canales efectivos de comunicación para difundir alertas tempranas, consejos de prevención y actualizaciones sobre condiciones climáticas.</a:t>
          </a:r>
          <a:endParaRPr lang="es-ES" sz="1500" kern="1200" dirty="0"/>
        </a:p>
        <a:p>
          <a:pPr marL="114300" lvl="1" indent="-114300" algn="l" defTabSz="666750">
            <a:lnSpc>
              <a:spcPct val="90000"/>
            </a:lnSpc>
            <a:spcBef>
              <a:spcPct val="0"/>
            </a:spcBef>
            <a:spcAft>
              <a:spcPct val="15000"/>
            </a:spcAft>
            <a:buChar char="•"/>
          </a:pPr>
          <a:r>
            <a:rPr lang="es-419" sz="1500" kern="1200" dirty="0"/>
            <a:t>Crear materiales educativos sobre medidas preventivas que puedan ser distribuidos en escuelas, centros de salud y zonas comunitarias.</a:t>
          </a:r>
          <a:endParaRPr lang="es-ES" sz="1500" kern="1200" dirty="0"/>
        </a:p>
      </dsp:txBody>
      <dsp:txXfrm rot="-5400000">
        <a:off x="1105044" y="1436443"/>
        <a:ext cx="9360464" cy="925930"/>
      </dsp:txXfrm>
    </dsp:sp>
    <dsp:sp modelId="{22DFF379-32EB-49A8-A1F5-0A4EECEA0931}">
      <dsp:nvSpPr>
        <dsp:cNvPr id="0" name=""/>
        <dsp:cNvSpPr/>
      </dsp:nvSpPr>
      <dsp:spPr>
        <a:xfrm rot="5400000">
          <a:off x="-236795" y="3007440"/>
          <a:ext cx="1578634" cy="1105044"/>
        </a:xfrm>
        <a:prstGeom prst="chevron">
          <a:avLst/>
        </a:prstGeom>
        <a:solidFill>
          <a:srgbClr val="ED439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419" sz="900" kern="1200" dirty="0"/>
            <a:t>Planes Internos en Instituciones de apoyo y servicios públicos:</a:t>
          </a:r>
          <a:endParaRPr lang="es-ES" sz="900" kern="1200" dirty="0"/>
        </a:p>
      </dsp:txBody>
      <dsp:txXfrm rot="-5400000">
        <a:off x="0" y="3323167"/>
        <a:ext cx="1105044" cy="473590"/>
      </dsp:txXfrm>
    </dsp:sp>
    <dsp:sp modelId="{BF97D8CA-C826-4CDD-B5DC-8B71F3568292}">
      <dsp:nvSpPr>
        <dsp:cNvPr id="0" name=""/>
        <dsp:cNvSpPr/>
      </dsp:nvSpPr>
      <dsp:spPr>
        <a:xfrm rot="5400000">
          <a:off x="5297265" y="-1421576"/>
          <a:ext cx="1026112" cy="941055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419" sz="1500" kern="1200" dirty="0"/>
            <a:t>Revisar y actualizar planes internos en instituciones educativas y centros de salud para garantizar una respuesta efectiva ante emergencias derivadas por las lluvias.</a:t>
          </a:r>
          <a:endParaRPr lang="es-ES" sz="1500" kern="1200" dirty="0"/>
        </a:p>
        <a:p>
          <a:pPr marL="114300" lvl="1" indent="-114300" algn="l" defTabSz="666750">
            <a:lnSpc>
              <a:spcPct val="90000"/>
            </a:lnSpc>
            <a:spcBef>
              <a:spcPct val="0"/>
            </a:spcBef>
            <a:spcAft>
              <a:spcPct val="15000"/>
            </a:spcAft>
            <a:buChar char="•"/>
          </a:pPr>
          <a:r>
            <a:rPr lang="es-419" sz="1500" kern="1200" dirty="0"/>
            <a:t>Coordinar con empresas municipales para asegurar que los servicios esenciales se mantengan operativos durante situaciones de emergencia.</a:t>
          </a:r>
          <a:endParaRPr lang="es-ES" sz="1500" kern="1200" dirty="0"/>
        </a:p>
      </dsp:txBody>
      <dsp:txXfrm rot="-5400000">
        <a:off x="1105044" y="2820736"/>
        <a:ext cx="9360464" cy="925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763DE-401F-4DD8-9210-64B3573871D6}">
      <dsp:nvSpPr>
        <dsp:cNvPr id="0" name=""/>
        <dsp:cNvSpPr/>
      </dsp:nvSpPr>
      <dsp:spPr>
        <a:xfrm rot="5400000">
          <a:off x="-236795" y="238852"/>
          <a:ext cx="1578634" cy="1105044"/>
        </a:xfrm>
        <a:prstGeom prst="chevron">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000" kern="1200" dirty="0">
              <a:solidFill>
                <a:schemeClr val="tx1"/>
              </a:solidFill>
            </a:rPr>
            <a:t>Manejo actividades de emergencia:</a:t>
          </a:r>
          <a:endParaRPr lang="es-ES" sz="1000" kern="1200" dirty="0">
            <a:solidFill>
              <a:schemeClr val="tx1"/>
            </a:solidFill>
          </a:endParaRPr>
        </a:p>
      </dsp:txBody>
      <dsp:txXfrm rot="-5400000">
        <a:off x="0" y="554579"/>
        <a:ext cx="1105044" cy="473590"/>
      </dsp:txXfrm>
    </dsp:sp>
    <dsp:sp modelId="{5DCF1ECE-5BC4-40B2-909B-D64C0F133396}">
      <dsp:nvSpPr>
        <dsp:cNvPr id="0" name=""/>
        <dsp:cNvSpPr/>
      </dsp:nvSpPr>
      <dsp:spPr>
        <a:xfrm rot="5400000">
          <a:off x="5297265" y="-4190163"/>
          <a:ext cx="1026112" cy="941055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i="1" kern="1200" dirty="0"/>
            <a:t>Seguimiento a escenarios de riesgo por movimiento en masa, inundación, crecientes súbitas, y vendavales </a:t>
          </a:r>
          <a:endParaRPr lang="es-ES" sz="2000" kern="1200" dirty="0"/>
        </a:p>
        <a:p>
          <a:pPr marL="228600" lvl="1" indent="-228600" algn="l" defTabSz="889000">
            <a:lnSpc>
              <a:spcPct val="90000"/>
            </a:lnSpc>
            <a:spcBef>
              <a:spcPct val="0"/>
            </a:spcBef>
            <a:spcAft>
              <a:spcPct val="15000"/>
            </a:spcAft>
            <a:buChar char="•"/>
          </a:pPr>
          <a:r>
            <a:rPr lang="es-ES" sz="2000" i="1" kern="1200" dirty="0"/>
            <a:t>Evaluación de daños (EDAN), censos y registro único de damnificados</a:t>
          </a:r>
          <a:r>
            <a:rPr lang="es-419" sz="2000" kern="1200" dirty="0"/>
            <a:t>.</a:t>
          </a:r>
          <a:endParaRPr lang="es-ES" sz="2000" kern="1200" dirty="0"/>
        </a:p>
      </dsp:txBody>
      <dsp:txXfrm rot="-5400000">
        <a:off x="1105044" y="52149"/>
        <a:ext cx="9360464" cy="925930"/>
      </dsp:txXfrm>
    </dsp:sp>
    <dsp:sp modelId="{EAB21D48-CEFF-42E9-917B-5122E0B550AB}">
      <dsp:nvSpPr>
        <dsp:cNvPr id="0" name=""/>
        <dsp:cNvSpPr/>
      </dsp:nvSpPr>
      <dsp:spPr>
        <a:xfrm rot="5400000">
          <a:off x="-236795" y="1623146"/>
          <a:ext cx="1578634" cy="1105044"/>
        </a:xfrm>
        <a:prstGeom prst="chevron">
          <a:avLst/>
        </a:prstGeom>
        <a:solidFill>
          <a:schemeClr val="bg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0" i="0" kern="1200" dirty="0">
              <a:solidFill>
                <a:schemeClr val="tx1"/>
              </a:solidFill>
            </a:rPr>
            <a:t>PREPARACIÓN Y ALISTAMIENTO</a:t>
          </a:r>
          <a:r>
            <a:rPr lang="es-419" sz="1000" kern="1200" dirty="0">
              <a:solidFill>
                <a:schemeClr val="tx1"/>
              </a:solidFill>
            </a:rPr>
            <a:t>:</a:t>
          </a:r>
          <a:endParaRPr lang="es-ES" sz="1000" kern="1200" dirty="0">
            <a:solidFill>
              <a:schemeClr val="tx1"/>
            </a:solidFill>
          </a:endParaRPr>
        </a:p>
      </dsp:txBody>
      <dsp:txXfrm rot="-5400000">
        <a:off x="0" y="1938873"/>
        <a:ext cx="1105044" cy="473590"/>
      </dsp:txXfrm>
    </dsp:sp>
    <dsp:sp modelId="{43EA5DAD-B311-44E8-9C53-EAA42AE9E072}">
      <dsp:nvSpPr>
        <dsp:cNvPr id="0" name=""/>
        <dsp:cNvSpPr/>
      </dsp:nvSpPr>
      <dsp:spPr>
        <a:xfrm rot="5400000">
          <a:off x="5297265" y="-2805869"/>
          <a:ext cx="1026112" cy="941055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i="1" kern="1200" dirty="0"/>
            <a:t>Seguir realizando </a:t>
          </a:r>
          <a:r>
            <a:rPr lang="es-419" sz="2000" kern="1200" dirty="0"/>
            <a:t>mantenimiento del sistema </a:t>
          </a:r>
          <a:r>
            <a:rPr lang="es-ES" sz="2000" i="1" kern="1200" dirty="0"/>
            <a:t>Limpieza de zanjones y Quebradas </a:t>
          </a:r>
          <a:r>
            <a:rPr lang="es-419" sz="2000" kern="1200" dirty="0"/>
            <a:t>.</a:t>
          </a:r>
          <a:endParaRPr lang="es-ES" sz="2000" kern="1200" dirty="0"/>
        </a:p>
        <a:p>
          <a:pPr marL="228600" lvl="1" indent="-228600" algn="l" defTabSz="889000">
            <a:lnSpc>
              <a:spcPct val="90000"/>
            </a:lnSpc>
            <a:spcBef>
              <a:spcPct val="0"/>
            </a:spcBef>
            <a:spcAft>
              <a:spcPct val="15000"/>
            </a:spcAft>
            <a:buChar char="•"/>
          </a:pPr>
          <a:r>
            <a:rPr lang="es-419" sz="2000" kern="1200" dirty="0"/>
            <a:t>Seguimiento a características que representes escenarios de riesgo.</a:t>
          </a:r>
          <a:endParaRPr lang="es-ES" sz="2000" kern="1200" dirty="0"/>
        </a:p>
      </dsp:txBody>
      <dsp:txXfrm rot="-5400000">
        <a:off x="1105044" y="1436443"/>
        <a:ext cx="9360464" cy="925930"/>
      </dsp:txXfrm>
    </dsp:sp>
    <dsp:sp modelId="{22DFF379-32EB-49A8-A1F5-0A4EECEA0931}">
      <dsp:nvSpPr>
        <dsp:cNvPr id="0" name=""/>
        <dsp:cNvSpPr/>
      </dsp:nvSpPr>
      <dsp:spPr>
        <a:xfrm rot="5400000">
          <a:off x="-236795" y="3007440"/>
          <a:ext cx="1578634" cy="1105044"/>
        </a:xfrm>
        <a:prstGeom prst="chevron">
          <a:avLst/>
        </a:prstGeom>
        <a:solidFill>
          <a:srgbClr val="ED439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419" sz="1000" kern="1200" dirty="0"/>
            <a:t>Evaluación y cierre:</a:t>
          </a:r>
          <a:endParaRPr lang="es-ES" sz="1000" kern="1200" dirty="0"/>
        </a:p>
      </dsp:txBody>
      <dsp:txXfrm rot="-5400000">
        <a:off x="0" y="3323167"/>
        <a:ext cx="1105044" cy="473590"/>
      </dsp:txXfrm>
    </dsp:sp>
    <dsp:sp modelId="{BF97D8CA-C826-4CDD-B5DC-8B71F3568292}">
      <dsp:nvSpPr>
        <dsp:cNvPr id="0" name=""/>
        <dsp:cNvSpPr/>
      </dsp:nvSpPr>
      <dsp:spPr>
        <a:xfrm rot="5400000">
          <a:off x="5297265" y="-1421576"/>
          <a:ext cx="1026112" cy="941055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t>Sistematización de los resultados del plan de contingencia</a:t>
          </a:r>
          <a:r>
            <a:rPr lang="es-419" sz="2000" kern="1200" dirty="0"/>
            <a:t>.</a:t>
          </a:r>
          <a:endParaRPr lang="es-ES" sz="2000" kern="1200" dirty="0"/>
        </a:p>
        <a:p>
          <a:pPr marL="228600" lvl="1" indent="-228600" algn="l" defTabSz="889000">
            <a:lnSpc>
              <a:spcPct val="90000"/>
            </a:lnSpc>
            <a:spcBef>
              <a:spcPct val="0"/>
            </a:spcBef>
            <a:spcAft>
              <a:spcPct val="15000"/>
            </a:spcAft>
            <a:buChar char="•"/>
          </a:pPr>
          <a:r>
            <a:rPr lang="es-ES" sz="2000" kern="1200" dirty="0"/>
            <a:t>Presentación de informe de resultados del Plan de Contingencia </a:t>
          </a:r>
        </a:p>
      </dsp:txBody>
      <dsp:txXfrm rot="-5400000">
        <a:off x="1105044" y="2820736"/>
        <a:ext cx="9360464" cy="92593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10/06/2024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237992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10/06/2024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98417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10/06/2024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271481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5121E81-720B-44B8-AB50-0E85DED50F25}" type="datetimeFigureOut">
              <a:rPr lang="es-CO" smtClean="0"/>
              <a:t>10/06/2024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97686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5121E81-720B-44B8-AB50-0E85DED50F25}" type="datetimeFigureOut">
              <a:rPr lang="es-CO" smtClean="0"/>
              <a:t>10/06/2024</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07733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D5121E81-720B-44B8-AB50-0E85DED50F25}" type="datetimeFigureOut">
              <a:rPr lang="es-CO" smtClean="0"/>
              <a:t>10/06/2024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99196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D5121E81-720B-44B8-AB50-0E85DED50F25}" type="datetimeFigureOut">
              <a:rPr lang="es-CO" smtClean="0"/>
              <a:t>10/06/2024</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75798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D5121E81-720B-44B8-AB50-0E85DED50F25}" type="datetimeFigureOut">
              <a:rPr lang="es-CO" smtClean="0"/>
              <a:t>10/06/2024</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602054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5121E81-720B-44B8-AB50-0E85DED50F25}" type="datetimeFigureOut">
              <a:rPr lang="es-CO" smtClean="0"/>
              <a:t>10/06/2024</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13687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5121E81-720B-44B8-AB50-0E85DED50F25}" type="datetimeFigureOut">
              <a:rPr lang="es-CO" smtClean="0"/>
              <a:t>10/06/2024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310437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5121E81-720B-44B8-AB50-0E85DED50F25}" type="datetimeFigureOut">
              <a:rPr lang="es-CO" smtClean="0"/>
              <a:t>10/06/2024</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8EF5BD8-A8A5-409B-95C1-E60A16030DB4}" type="slidenum">
              <a:rPr lang="es-CO" smtClean="0"/>
              <a:t>‹Nº›</a:t>
            </a:fld>
            <a:endParaRPr lang="es-CO"/>
          </a:p>
        </p:txBody>
      </p:sp>
    </p:spTree>
    <p:extLst>
      <p:ext uri="{BB962C8B-B14F-4D97-AF65-F5344CB8AC3E}">
        <p14:creationId xmlns:p14="http://schemas.microsoft.com/office/powerpoint/2010/main" val="1195105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21E81-720B-44B8-AB50-0E85DED50F25}" type="datetimeFigureOut">
              <a:rPr lang="es-CO" smtClean="0"/>
              <a:t>10/06/2024</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F5BD8-A8A5-409B-95C1-E60A16030DB4}" type="slidenum">
              <a:rPr lang="es-CO" smtClean="0"/>
              <a:t>‹Nº›</a:t>
            </a:fld>
            <a:endParaRPr lang="es-CO"/>
          </a:p>
        </p:txBody>
      </p:sp>
    </p:spTree>
    <p:extLst>
      <p:ext uri="{BB962C8B-B14F-4D97-AF65-F5344CB8AC3E}">
        <p14:creationId xmlns:p14="http://schemas.microsoft.com/office/powerpoint/2010/main" val="1849519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3.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18255" y="3932172"/>
            <a:ext cx="8600791" cy="642797"/>
          </a:xfrm>
        </p:spPr>
        <p:txBody>
          <a:bodyPr>
            <a:normAutofit fontScale="25000" lnSpcReduction="20000"/>
          </a:bodyPr>
          <a:lstStyle/>
          <a:p>
            <a:r>
              <a:rPr lang="es-MX" sz="11200" dirty="0">
                <a:latin typeface="Franklin Gothic Demi Cond" panose="020B0706030402020204" pitchFamily="34" charset="0"/>
              </a:rPr>
              <a:t>LAURA CONSTANZA RENGIFO ALMANZA</a:t>
            </a:r>
          </a:p>
          <a:p>
            <a:r>
              <a:rPr lang="es-MX" sz="11200" dirty="0">
                <a:latin typeface="Franklin Gothic Demi Cond" panose="020B0706030402020204" pitchFamily="34" charset="0"/>
              </a:rPr>
              <a:t>DIRECTORA </a:t>
            </a:r>
          </a:p>
          <a:p>
            <a:r>
              <a:rPr lang="es-MX" sz="11200" dirty="0">
                <a:latin typeface="Franklin Gothic Demi Cond" panose="020B0706030402020204" pitchFamily="34" charset="0"/>
              </a:rPr>
              <a:t>UNIDAD MUNICIPAL PARA LA GESTIÓN DEL RIESGO DE DESASTRES </a:t>
            </a:r>
          </a:p>
          <a:p>
            <a:r>
              <a:rPr lang="es-MX" sz="11200" dirty="0">
                <a:latin typeface="Franklin Gothic Demi Cond" panose="020B0706030402020204" pitchFamily="34" charset="0"/>
              </a:rPr>
              <a:t>ALCALDÍA MUNICIPAL DE CARTAGO</a:t>
            </a:r>
          </a:p>
          <a:p>
            <a:r>
              <a:rPr lang="es-MX" sz="11200" dirty="0">
                <a:latin typeface="Franklin Gothic Demi Cond" panose="020B0706030402020204" pitchFamily="34" charset="0"/>
              </a:rPr>
              <a:t> JUNIO 2024</a:t>
            </a:r>
          </a:p>
          <a:p>
            <a:pPr algn="l"/>
            <a:endParaRPr lang="es-CO" sz="3600" dirty="0">
              <a:latin typeface="Franklin Gothic Demi Cond" panose="020B07060304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pic>
        <p:nvPicPr>
          <p:cNvPr id="9" name="Imagen 8">
            <a:extLst>
              <a:ext uri="{FF2B5EF4-FFF2-40B4-BE49-F238E27FC236}">
                <a16:creationId xmlns:a16="http://schemas.microsoft.com/office/drawing/2014/main" id="{2A122C29-B811-46BC-A092-BF94AFC3DE1E}"/>
              </a:ext>
            </a:extLst>
          </p:cNvPr>
          <p:cNvPicPr>
            <a:picLocks noChangeAspect="1"/>
          </p:cNvPicPr>
          <p:nvPr/>
        </p:nvPicPr>
        <p:blipFill rotWithShape="1">
          <a:blip r:embed="rId4"/>
          <a:srcRect t="30725" b="31208"/>
          <a:stretch/>
        </p:blipFill>
        <p:spPr>
          <a:xfrm>
            <a:off x="2182039" y="495966"/>
            <a:ext cx="7538982" cy="2869864"/>
          </a:xfrm>
          <a:prstGeom prst="rect">
            <a:avLst/>
          </a:prstGeom>
        </p:spPr>
      </p:pic>
    </p:spTree>
    <p:extLst>
      <p:ext uri="{BB962C8B-B14F-4D97-AF65-F5344CB8AC3E}">
        <p14:creationId xmlns:p14="http://schemas.microsoft.com/office/powerpoint/2010/main" val="334447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5409" y="296118"/>
            <a:ext cx="7224917" cy="887507"/>
          </a:xfrm>
        </p:spPr>
        <p:txBody>
          <a:bodyPr>
            <a:normAutofit fontScale="90000"/>
          </a:bodyPr>
          <a:lstStyle/>
          <a:p>
            <a:pPr algn="l"/>
            <a:r>
              <a:rPr lang="es-CO" sz="4000" dirty="0">
                <a:latin typeface="Franklin Gothic Demi" panose="020B0703020102020204" pitchFamily="34" charset="0"/>
              </a:rPr>
              <a:t>RECURSOS PENDIENTES POR EJECUTAR 2024 </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3" name="Tabla 2">
            <a:extLst>
              <a:ext uri="{FF2B5EF4-FFF2-40B4-BE49-F238E27FC236}">
                <a16:creationId xmlns:a16="http://schemas.microsoft.com/office/drawing/2014/main" id="{E4FE8092-AAE7-8F3A-97A5-CC019AD844BC}"/>
              </a:ext>
            </a:extLst>
          </p:cNvPr>
          <p:cNvGraphicFramePr>
            <a:graphicFrameLocks noGrp="1"/>
          </p:cNvGraphicFramePr>
          <p:nvPr>
            <p:extLst>
              <p:ext uri="{D42A27DB-BD31-4B8C-83A1-F6EECF244321}">
                <p14:modId xmlns:p14="http://schemas.microsoft.com/office/powerpoint/2010/main" val="2650527527"/>
              </p:ext>
            </p:extLst>
          </p:nvPr>
        </p:nvGraphicFramePr>
        <p:xfrm>
          <a:off x="1152525" y="1603567"/>
          <a:ext cx="8153401" cy="1167765"/>
        </p:xfrm>
        <a:graphic>
          <a:graphicData uri="http://schemas.openxmlformats.org/drawingml/2006/table">
            <a:tbl>
              <a:tblPr>
                <a:tableStyleId>{5C22544A-7EE6-4342-B048-85BDC9FD1C3A}</a:tableStyleId>
              </a:tblPr>
              <a:tblGrid>
                <a:gridCol w="661231">
                  <a:extLst>
                    <a:ext uri="{9D8B030D-6E8A-4147-A177-3AD203B41FA5}">
                      <a16:colId xmlns:a16="http://schemas.microsoft.com/office/drawing/2014/main" val="3329910199"/>
                    </a:ext>
                  </a:extLst>
                </a:gridCol>
                <a:gridCol w="5615744">
                  <a:extLst>
                    <a:ext uri="{9D8B030D-6E8A-4147-A177-3AD203B41FA5}">
                      <a16:colId xmlns:a16="http://schemas.microsoft.com/office/drawing/2014/main" val="3228665877"/>
                    </a:ext>
                  </a:extLst>
                </a:gridCol>
                <a:gridCol w="1876426">
                  <a:extLst>
                    <a:ext uri="{9D8B030D-6E8A-4147-A177-3AD203B41FA5}">
                      <a16:colId xmlns:a16="http://schemas.microsoft.com/office/drawing/2014/main" val="2718470471"/>
                    </a:ext>
                  </a:extLst>
                </a:gridCol>
              </a:tblGrid>
              <a:tr h="304800">
                <a:tc>
                  <a:txBody>
                    <a:bodyPr/>
                    <a:lstStyle/>
                    <a:p>
                      <a:pPr algn="ctr" fontAlgn="ctr"/>
                      <a:r>
                        <a:rPr lang="es-CO" sz="1200" u="none" strike="noStrike">
                          <a:effectLst/>
                        </a:rPr>
                        <a:t>NUM</a:t>
                      </a:r>
                      <a:endParaRPr lang="es-CO" sz="1200" b="1" i="0" u="none" strike="noStrike">
                        <a:solidFill>
                          <a:srgbClr val="000000"/>
                        </a:solidFill>
                        <a:effectLst/>
                        <a:latin typeface="Arial" panose="020B0604020202020204" pitchFamily="34" charset="0"/>
                      </a:endParaRPr>
                    </a:p>
                  </a:txBody>
                  <a:tcPr marL="9525" marR="9525" marT="9525" marB="0" anchor="ctr">
                    <a:solidFill>
                      <a:srgbClr val="ED4398"/>
                    </a:solidFill>
                  </a:tcPr>
                </a:tc>
                <a:tc>
                  <a:txBody>
                    <a:bodyPr/>
                    <a:lstStyle/>
                    <a:p>
                      <a:pPr algn="ctr" fontAlgn="ctr"/>
                      <a:r>
                        <a:rPr lang="es-ES" sz="1200" u="none" strike="noStrike" dirty="0">
                          <a:effectLst/>
                        </a:rPr>
                        <a:t>DESCRICION DEL BIEN O SERVICIO</a:t>
                      </a:r>
                      <a:endParaRPr lang="es-ES" sz="1200" b="1" i="0" u="none" strike="noStrike" dirty="0">
                        <a:solidFill>
                          <a:srgbClr val="000000"/>
                        </a:solidFill>
                        <a:effectLst/>
                        <a:latin typeface="Arial" panose="020B0604020202020204" pitchFamily="34" charset="0"/>
                      </a:endParaRPr>
                    </a:p>
                  </a:txBody>
                  <a:tcPr marL="9525" marR="9525" marT="9525" marB="0" anchor="ctr">
                    <a:solidFill>
                      <a:srgbClr val="ED4398"/>
                    </a:solidFill>
                  </a:tcPr>
                </a:tc>
                <a:tc>
                  <a:txBody>
                    <a:bodyPr/>
                    <a:lstStyle/>
                    <a:p>
                      <a:pPr algn="ctr" fontAlgn="ctr"/>
                      <a:r>
                        <a:rPr lang="es-CO" sz="1200" u="none" strike="noStrike" dirty="0">
                          <a:effectLst/>
                        </a:rPr>
                        <a:t>PROYECCION TOTAL 2024</a:t>
                      </a:r>
                      <a:endParaRPr lang="es-CO" sz="1200" b="1" i="0" u="none" strike="noStrike" dirty="0">
                        <a:solidFill>
                          <a:srgbClr val="000000"/>
                        </a:solidFill>
                        <a:effectLst/>
                        <a:latin typeface="Arial" panose="020B0604020202020204" pitchFamily="34" charset="0"/>
                      </a:endParaRPr>
                    </a:p>
                  </a:txBody>
                  <a:tcPr marL="9525" marR="9525" marT="9525" marB="0" anchor="ctr">
                    <a:solidFill>
                      <a:srgbClr val="ED4398"/>
                    </a:solidFill>
                  </a:tcPr>
                </a:tc>
                <a:extLst>
                  <a:ext uri="{0D108BD9-81ED-4DB2-BD59-A6C34878D82A}">
                    <a16:rowId xmlns:a16="http://schemas.microsoft.com/office/drawing/2014/main" val="3614422278"/>
                  </a:ext>
                </a:extLst>
              </a:tr>
              <a:tr h="762000">
                <a:tc>
                  <a:txBody>
                    <a:bodyPr/>
                    <a:lstStyle/>
                    <a:p>
                      <a:pPr algn="ctr" fontAlgn="ctr"/>
                      <a:r>
                        <a:rPr lang="es-CO" sz="900" u="none" strike="noStrike">
                          <a:effectLst/>
                        </a:rPr>
                        <a:t>1</a:t>
                      </a:r>
                      <a:endParaRPr lang="es-CO" sz="900" b="1"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s-CO" sz="1400" u="none" strike="noStrike" dirty="0">
                          <a:effectLst/>
                        </a:rPr>
                        <a:t>PROYECTADO PARA CONTRATO DE MONTO AGOTABLE PARA LOS SIGUIENTES CONCEPTOS: GASOLINA DE ORGANISMOS DE SOCORRO, FERRETERIA, REFRIGERIOS ORGANISMOS DE SOCORRO  Y AYUDAS HUMANITARIAS (MERCADOS)</a:t>
                      </a:r>
                      <a:endParaRPr lang="es-CO"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ctr"/>
                      <a:r>
                        <a:rPr lang="es-CO" sz="1400" u="none" strike="noStrike" dirty="0">
                          <a:effectLst/>
                        </a:rPr>
                        <a:t> $ 62.000.000,00 </a:t>
                      </a:r>
                      <a:endParaRPr lang="es-CO"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974703464"/>
                  </a:ext>
                </a:extLst>
              </a:tr>
            </a:tbl>
          </a:graphicData>
        </a:graphic>
      </p:graphicFrame>
      <p:graphicFrame>
        <p:nvGraphicFramePr>
          <p:cNvPr id="8" name="Tabla 7">
            <a:extLst>
              <a:ext uri="{FF2B5EF4-FFF2-40B4-BE49-F238E27FC236}">
                <a16:creationId xmlns:a16="http://schemas.microsoft.com/office/drawing/2014/main" id="{4CEDB163-F8A5-3BDC-923C-71695ADAA981}"/>
              </a:ext>
            </a:extLst>
          </p:cNvPr>
          <p:cNvGraphicFramePr>
            <a:graphicFrameLocks noGrp="1"/>
          </p:cNvGraphicFramePr>
          <p:nvPr>
            <p:extLst>
              <p:ext uri="{D42A27DB-BD31-4B8C-83A1-F6EECF244321}">
                <p14:modId xmlns:p14="http://schemas.microsoft.com/office/powerpoint/2010/main" val="3813714467"/>
              </p:ext>
            </p:extLst>
          </p:nvPr>
        </p:nvGraphicFramePr>
        <p:xfrm>
          <a:off x="1152526" y="2969721"/>
          <a:ext cx="8220076" cy="1594485"/>
        </p:xfrm>
        <a:graphic>
          <a:graphicData uri="http://schemas.openxmlformats.org/drawingml/2006/table">
            <a:tbl>
              <a:tblPr>
                <a:tableStyleId>{5C22544A-7EE6-4342-B048-85BDC9FD1C3A}</a:tableStyleId>
              </a:tblPr>
              <a:tblGrid>
                <a:gridCol w="666638">
                  <a:extLst>
                    <a:ext uri="{9D8B030D-6E8A-4147-A177-3AD203B41FA5}">
                      <a16:colId xmlns:a16="http://schemas.microsoft.com/office/drawing/2014/main" val="3329910199"/>
                    </a:ext>
                  </a:extLst>
                </a:gridCol>
                <a:gridCol w="5661667">
                  <a:extLst>
                    <a:ext uri="{9D8B030D-6E8A-4147-A177-3AD203B41FA5}">
                      <a16:colId xmlns:a16="http://schemas.microsoft.com/office/drawing/2014/main" val="3228665877"/>
                    </a:ext>
                  </a:extLst>
                </a:gridCol>
                <a:gridCol w="1891771">
                  <a:extLst>
                    <a:ext uri="{9D8B030D-6E8A-4147-A177-3AD203B41FA5}">
                      <a16:colId xmlns:a16="http://schemas.microsoft.com/office/drawing/2014/main" val="2718470471"/>
                    </a:ext>
                  </a:extLst>
                </a:gridCol>
              </a:tblGrid>
              <a:tr h="304800">
                <a:tc>
                  <a:txBody>
                    <a:bodyPr/>
                    <a:lstStyle/>
                    <a:p>
                      <a:pPr algn="ctr" fontAlgn="ctr"/>
                      <a:r>
                        <a:rPr lang="es-CO" sz="1200" u="none" strike="noStrike">
                          <a:effectLst/>
                        </a:rPr>
                        <a:t>NUM</a:t>
                      </a:r>
                      <a:endParaRPr lang="es-CO" sz="1200" b="1" i="0" u="none" strike="noStrike">
                        <a:solidFill>
                          <a:srgbClr val="000000"/>
                        </a:solidFill>
                        <a:effectLst/>
                        <a:latin typeface="Arial" panose="020B0604020202020204" pitchFamily="34" charset="0"/>
                      </a:endParaRPr>
                    </a:p>
                  </a:txBody>
                  <a:tcPr marL="9525" marR="9525" marT="9525" marB="0" anchor="ctr">
                    <a:solidFill>
                      <a:srgbClr val="ED4398"/>
                    </a:solidFill>
                  </a:tcPr>
                </a:tc>
                <a:tc>
                  <a:txBody>
                    <a:bodyPr/>
                    <a:lstStyle/>
                    <a:p>
                      <a:pPr algn="ctr" fontAlgn="ctr"/>
                      <a:r>
                        <a:rPr lang="es-ES" sz="1200" u="none" strike="noStrike" dirty="0">
                          <a:effectLst/>
                        </a:rPr>
                        <a:t>DESCRICION DEL BIEN O SERVICIO</a:t>
                      </a:r>
                      <a:endParaRPr lang="es-ES" sz="1200" b="1" i="0" u="none" strike="noStrike" dirty="0">
                        <a:solidFill>
                          <a:srgbClr val="000000"/>
                        </a:solidFill>
                        <a:effectLst/>
                        <a:latin typeface="Arial" panose="020B0604020202020204" pitchFamily="34" charset="0"/>
                      </a:endParaRPr>
                    </a:p>
                  </a:txBody>
                  <a:tcPr marL="9525" marR="9525" marT="9525" marB="0" anchor="ctr">
                    <a:solidFill>
                      <a:srgbClr val="ED4398"/>
                    </a:solidFill>
                  </a:tcPr>
                </a:tc>
                <a:tc>
                  <a:txBody>
                    <a:bodyPr/>
                    <a:lstStyle/>
                    <a:p>
                      <a:pPr algn="ctr" fontAlgn="ctr"/>
                      <a:r>
                        <a:rPr lang="es-CO" sz="1200" u="none" strike="noStrike" dirty="0">
                          <a:effectLst/>
                        </a:rPr>
                        <a:t>PROYECCION TOTAL 2024</a:t>
                      </a:r>
                      <a:endParaRPr lang="es-CO" sz="1200" b="1" i="0" u="none" strike="noStrike" dirty="0">
                        <a:solidFill>
                          <a:srgbClr val="000000"/>
                        </a:solidFill>
                        <a:effectLst/>
                        <a:latin typeface="Arial" panose="020B0604020202020204" pitchFamily="34" charset="0"/>
                      </a:endParaRPr>
                    </a:p>
                  </a:txBody>
                  <a:tcPr marL="9525" marR="9525" marT="9525" marB="0" anchor="ctr">
                    <a:solidFill>
                      <a:srgbClr val="ED4398"/>
                    </a:solidFill>
                  </a:tcPr>
                </a:tc>
                <a:extLst>
                  <a:ext uri="{0D108BD9-81ED-4DB2-BD59-A6C34878D82A}">
                    <a16:rowId xmlns:a16="http://schemas.microsoft.com/office/drawing/2014/main" val="3614422278"/>
                  </a:ext>
                </a:extLst>
              </a:tr>
              <a:tr h="762000">
                <a:tc>
                  <a:txBody>
                    <a:bodyPr/>
                    <a:lstStyle/>
                    <a:p>
                      <a:pPr algn="ctr" fontAlgn="ctr"/>
                      <a:r>
                        <a:rPr lang="es-CO" sz="900" u="none" strike="noStrike" dirty="0">
                          <a:effectLst/>
                        </a:rPr>
                        <a:t>2</a:t>
                      </a:r>
                      <a:endParaRPr lang="es-CO" sz="9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b"/>
                      <a:r>
                        <a:rPr lang="es-CO" sz="1400" u="none" strike="noStrike" dirty="0">
                          <a:effectLst/>
                          <a:latin typeface="+mn-lt"/>
                        </a:rPr>
                        <a:t>RECURSOS DEL FONDO MUNICIPAL PARA LA GESTIÓN DEL RIESGO DE DESASTRES PROYECTADOS PARA LA VIGENCIA 2024.</a:t>
                      </a:r>
                    </a:p>
                    <a:p>
                      <a:pPr algn="l" fontAlgn="b"/>
                      <a:endParaRPr lang="es-CO" sz="1400" b="0" i="0" u="none" strike="noStrike" dirty="0">
                        <a:solidFill>
                          <a:srgbClr val="000000"/>
                        </a:solidFill>
                        <a:effectLst/>
                        <a:latin typeface="+mn-lt"/>
                      </a:endParaRPr>
                    </a:p>
                    <a:p>
                      <a:pPr algn="l" fontAlgn="b"/>
                      <a:r>
                        <a:rPr lang="es-CO" sz="1400" b="0" i="0" u="none" strike="noStrike" dirty="0">
                          <a:solidFill>
                            <a:srgbClr val="000000"/>
                          </a:solidFill>
                          <a:effectLst/>
                          <a:latin typeface="+mn-lt"/>
                        </a:rPr>
                        <a:t>NOTA: DEL VALOR PROYECTADO, HAY RECAUDADOS A LA FECHA UN TOTAL DE $ 70.000.000, DE LOS CUALES $ 50.000.000 SERÁN DESTINADOS A LA ADICIÓN DEL </a:t>
                      </a:r>
                      <a:r>
                        <a:rPr lang="es-CO" sz="1400" u="none" strike="noStrike" dirty="0">
                          <a:effectLst/>
                          <a:latin typeface="+mn-lt"/>
                        </a:rPr>
                        <a:t>CONTRATO INTERADMINISTRATIVO No. 12-088-2023.</a:t>
                      </a:r>
                      <a:endParaRPr lang="es-CO" sz="1400" b="0" i="0" u="none" strike="noStrike" dirty="0">
                        <a:solidFill>
                          <a:srgbClr val="000000"/>
                        </a:solidFill>
                        <a:effectLst/>
                        <a:latin typeface="+mn-lt"/>
                      </a:endParaRPr>
                    </a:p>
                  </a:txBody>
                  <a:tcPr marL="9525" marR="9525" marT="9525" marB="0" anchor="b"/>
                </a:tc>
                <a:tc>
                  <a:txBody>
                    <a:bodyPr/>
                    <a:lstStyle/>
                    <a:p>
                      <a:pPr algn="l" fontAlgn="ctr"/>
                      <a:r>
                        <a:rPr lang="es-CO" sz="1400" u="none" strike="noStrike" dirty="0">
                          <a:effectLst/>
                        </a:rPr>
                        <a:t>            $ 188.236.492</a:t>
                      </a:r>
                      <a:endParaRPr lang="es-CO"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974703464"/>
                  </a:ext>
                </a:extLst>
              </a:tr>
            </a:tbl>
          </a:graphicData>
        </a:graphic>
      </p:graphicFrame>
    </p:spTree>
    <p:extLst>
      <p:ext uri="{BB962C8B-B14F-4D97-AF65-F5344CB8AC3E}">
        <p14:creationId xmlns:p14="http://schemas.microsoft.com/office/powerpoint/2010/main" val="1930001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686341" y="1280281"/>
            <a:ext cx="6409783" cy="707886"/>
          </a:xfrm>
          <a:prstGeom prst="rect">
            <a:avLst/>
          </a:prstGeom>
          <a:noFill/>
        </p:spPr>
        <p:txBody>
          <a:bodyPr wrap="square" rtlCol="0">
            <a:spAutoFit/>
          </a:bodyPr>
          <a:lstStyle/>
          <a:p>
            <a:r>
              <a:rPr lang="es-MX" sz="4000" b="1" dirty="0">
                <a:latin typeface="Franklin Gothic Demi" panose="020B0703020102020204" pitchFamily="34" charset="0"/>
              </a:rPr>
              <a:t>ZANJONES CANALIZADOS</a:t>
            </a:r>
          </a:p>
        </p:txBody>
      </p:sp>
      <p:graphicFrame>
        <p:nvGraphicFramePr>
          <p:cNvPr id="8" name="Tabla 7">
            <a:extLst>
              <a:ext uri="{FF2B5EF4-FFF2-40B4-BE49-F238E27FC236}">
                <a16:creationId xmlns:a16="http://schemas.microsoft.com/office/drawing/2014/main" id="{57FDEA1C-10B8-7A41-9F61-485A81083C79}"/>
              </a:ext>
            </a:extLst>
          </p:cNvPr>
          <p:cNvGraphicFramePr>
            <a:graphicFrameLocks noGrp="1"/>
          </p:cNvGraphicFramePr>
          <p:nvPr>
            <p:extLst>
              <p:ext uri="{D42A27DB-BD31-4B8C-83A1-F6EECF244321}">
                <p14:modId xmlns:p14="http://schemas.microsoft.com/office/powerpoint/2010/main" val="666367547"/>
              </p:ext>
            </p:extLst>
          </p:nvPr>
        </p:nvGraphicFramePr>
        <p:xfrm>
          <a:off x="1537854" y="2173072"/>
          <a:ext cx="7953376" cy="2190750"/>
        </p:xfrm>
        <a:graphic>
          <a:graphicData uri="http://schemas.openxmlformats.org/drawingml/2006/table">
            <a:tbl>
              <a:tblPr>
                <a:tableStyleId>{5C22544A-7EE6-4342-B048-85BDC9FD1C3A}</a:tableStyleId>
              </a:tblPr>
              <a:tblGrid>
                <a:gridCol w="2105025">
                  <a:extLst>
                    <a:ext uri="{9D8B030D-6E8A-4147-A177-3AD203B41FA5}">
                      <a16:colId xmlns:a16="http://schemas.microsoft.com/office/drawing/2014/main" val="2815216409"/>
                    </a:ext>
                  </a:extLst>
                </a:gridCol>
                <a:gridCol w="2860624">
                  <a:extLst>
                    <a:ext uri="{9D8B030D-6E8A-4147-A177-3AD203B41FA5}">
                      <a16:colId xmlns:a16="http://schemas.microsoft.com/office/drawing/2014/main" val="1729941423"/>
                    </a:ext>
                  </a:extLst>
                </a:gridCol>
                <a:gridCol w="2987727">
                  <a:extLst>
                    <a:ext uri="{9D8B030D-6E8A-4147-A177-3AD203B41FA5}">
                      <a16:colId xmlns:a16="http://schemas.microsoft.com/office/drawing/2014/main" val="2848363185"/>
                    </a:ext>
                  </a:extLst>
                </a:gridCol>
              </a:tblGrid>
              <a:tr h="190500">
                <a:tc>
                  <a:txBody>
                    <a:bodyPr/>
                    <a:lstStyle/>
                    <a:p>
                      <a:pPr algn="l" fontAlgn="b"/>
                      <a:r>
                        <a:rPr lang="es-CO" sz="2000" b="1" u="none" strike="noStrike" dirty="0">
                          <a:effectLst/>
                        </a:rPr>
                        <a:t>NOMBRE ZANJON</a:t>
                      </a:r>
                    </a:p>
                    <a:p>
                      <a:pPr algn="l" fontAlgn="b"/>
                      <a:endParaRPr lang="es-CO" sz="2000" b="1" i="0" u="none" strike="noStrike" dirty="0">
                        <a:solidFill>
                          <a:srgbClr val="000000"/>
                        </a:solidFill>
                        <a:effectLst/>
                        <a:latin typeface="Calibri" panose="020F0502020204030204" pitchFamily="34" charset="0"/>
                      </a:endParaRPr>
                    </a:p>
                  </a:txBody>
                  <a:tcPr marL="9525" marR="9525" marT="9525" marB="0" anchor="b">
                    <a:solidFill>
                      <a:srgbClr val="ED4398"/>
                    </a:solidFill>
                  </a:tcPr>
                </a:tc>
                <a:tc>
                  <a:txBody>
                    <a:bodyPr/>
                    <a:lstStyle/>
                    <a:p>
                      <a:pPr algn="ctr" fontAlgn="b"/>
                      <a:r>
                        <a:rPr lang="es-ES" sz="2000" b="1" u="none" strike="noStrike">
                          <a:effectLst/>
                        </a:rPr>
                        <a:t>LONGITUD EN ZONA URBANA ML</a:t>
                      </a:r>
                      <a:endParaRPr lang="es-ES" sz="2000" b="1" i="0" u="none" strike="noStrike">
                        <a:solidFill>
                          <a:srgbClr val="000000"/>
                        </a:solidFill>
                        <a:effectLst/>
                        <a:latin typeface="Calibri" panose="020F0502020204030204" pitchFamily="34" charset="0"/>
                      </a:endParaRPr>
                    </a:p>
                  </a:txBody>
                  <a:tcPr marL="9525" marR="9525" marT="9525" marB="0" anchor="b">
                    <a:solidFill>
                      <a:srgbClr val="ED4398"/>
                    </a:solidFill>
                  </a:tcPr>
                </a:tc>
                <a:tc>
                  <a:txBody>
                    <a:bodyPr/>
                    <a:lstStyle/>
                    <a:p>
                      <a:pPr algn="ctr" fontAlgn="b"/>
                      <a:r>
                        <a:rPr lang="es-CO" sz="2000" b="1" u="none" strike="noStrike" dirty="0">
                          <a:effectLst/>
                        </a:rPr>
                        <a:t>CANALIZADO EN CONCRETO ML</a:t>
                      </a:r>
                      <a:endParaRPr lang="es-CO" sz="2000" b="1" i="0" u="none" strike="noStrike" dirty="0">
                        <a:solidFill>
                          <a:srgbClr val="000000"/>
                        </a:solidFill>
                        <a:effectLst/>
                        <a:latin typeface="Calibri" panose="020F0502020204030204" pitchFamily="34" charset="0"/>
                      </a:endParaRPr>
                    </a:p>
                  </a:txBody>
                  <a:tcPr marL="9525" marR="9525" marT="9525" marB="0" anchor="b">
                    <a:solidFill>
                      <a:srgbClr val="ED4398"/>
                    </a:solidFill>
                  </a:tcPr>
                </a:tc>
                <a:extLst>
                  <a:ext uri="{0D108BD9-81ED-4DB2-BD59-A6C34878D82A}">
                    <a16:rowId xmlns:a16="http://schemas.microsoft.com/office/drawing/2014/main" val="3762870909"/>
                  </a:ext>
                </a:extLst>
              </a:tr>
              <a:tr h="190500">
                <a:tc>
                  <a:txBody>
                    <a:bodyPr/>
                    <a:lstStyle/>
                    <a:p>
                      <a:pPr algn="l" fontAlgn="b"/>
                      <a:r>
                        <a:rPr lang="es-CO" sz="2000" u="none" strike="noStrike">
                          <a:effectLst/>
                        </a:rPr>
                        <a:t>CARACOLI</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2500</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dirty="0">
                          <a:effectLst/>
                        </a:rPr>
                        <a:t>1000</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9900352"/>
                  </a:ext>
                </a:extLst>
              </a:tr>
              <a:tr h="190500">
                <a:tc>
                  <a:txBody>
                    <a:bodyPr/>
                    <a:lstStyle/>
                    <a:p>
                      <a:pPr algn="l" fontAlgn="b"/>
                      <a:r>
                        <a:rPr lang="es-CO" sz="2000" u="none" strike="noStrike">
                          <a:effectLst/>
                        </a:rPr>
                        <a:t>LAVAPATAS</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4500</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650</a:t>
                      </a:r>
                      <a:endParaRPr lang="es-CO"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798811"/>
                  </a:ext>
                </a:extLst>
              </a:tr>
              <a:tr h="190500">
                <a:tc>
                  <a:txBody>
                    <a:bodyPr/>
                    <a:lstStyle/>
                    <a:p>
                      <a:pPr algn="l" fontAlgn="b"/>
                      <a:r>
                        <a:rPr lang="es-CO" sz="2000" u="none" strike="noStrike">
                          <a:effectLst/>
                        </a:rPr>
                        <a:t>HERRERO</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3500</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500</a:t>
                      </a:r>
                      <a:endParaRPr lang="es-CO"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5916801"/>
                  </a:ext>
                </a:extLst>
              </a:tr>
              <a:tr h="190500">
                <a:tc>
                  <a:txBody>
                    <a:bodyPr/>
                    <a:lstStyle/>
                    <a:p>
                      <a:pPr algn="l" fontAlgn="b"/>
                      <a:r>
                        <a:rPr lang="es-CO" sz="2000" u="none" strike="noStrike">
                          <a:effectLst/>
                        </a:rPr>
                        <a:t>SANTA ANA</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1600</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260</a:t>
                      </a:r>
                      <a:endParaRPr lang="es-CO"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1593037"/>
                  </a:ext>
                </a:extLst>
              </a:tr>
              <a:tr h="190500">
                <a:tc>
                  <a:txBody>
                    <a:bodyPr/>
                    <a:lstStyle/>
                    <a:p>
                      <a:pPr algn="l" fontAlgn="b"/>
                      <a:r>
                        <a:rPr lang="es-CO" sz="2000" u="none" strike="noStrike">
                          <a:effectLst/>
                        </a:rPr>
                        <a:t>SANTA ANA NORTE</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800</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dirty="0">
                          <a:effectLst/>
                        </a:rPr>
                        <a:t>360</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4170862"/>
                  </a:ext>
                </a:extLst>
              </a:tr>
            </a:tbl>
          </a:graphicData>
        </a:graphic>
      </p:graphicFrame>
      <p:sp>
        <p:nvSpPr>
          <p:cNvPr id="9" name="CuadroTexto 8">
            <a:extLst>
              <a:ext uri="{FF2B5EF4-FFF2-40B4-BE49-F238E27FC236}">
                <a16:creationId xmlns:a16="http://schemas.microsoft.com/office/drawing/2014/main" id="{5B431FEF-4649-BE64-175E-06AF108E9250}"/>
              </a:ext>
            </a:extLst>
          </p:cNvPr>
          <p:cNvSpPr txBox="1"/>
          <p:nvPr/>
        </p:nvSpPr>
        <p:spPr>
          <a:xfrm>
            <a:off x="1537854" y="4956645"/>
            <a:ext cx="9033163" cy="1323439"/>
          </a:xfrm>
          <a:prstGeom prst="rect">
            <a:avLst/>
          </a:prstGeom>
          <a:noFill/>
        </p:spPr>
        <p:txBody>
          <a:bodyPr wrap="square" rtlCol="0">
            <a:spAutoFit/>
          </a:bodyPr>
          <a:lstStyle/>
          <a:p>
            <a:r>
              <a:rPr lang="es-CO" sz="1600" dirty="0"/>
              <a:t>NOTA: PARA CANALIZAR UN M2 SE NECESITA EN RECURSOS $ 17.335.000 DE LOS CUALES TIENE UNA CARGA IMPOSITIVA DEL 22% DE DESCUENTOS, EQUIVALENTE A $3.813.700, PARA UN TOTAL DE $13.521.000</a:t>
            </a:r>
          </a:p>
          <a:p>
            <a:endParaRPr lang="es-CO" sz="1600" dirty="0"/>
          </a:p>
          <a:p>
            <a:r>
              <a:rPr lang="es-CO" sz="1600" dirty="0"/>
              <a:t>PENDIENTE POR CANALIZAR: 10. 130 METROS LINEALES, SIENDO NECESARIOS $ 175.603.550.000</a:t>
            </a:r>
          </a:p>
        </p:txBody>
      </p:sp>
    </p:spTree>
    <p:extLst>
      <p:ext uri="{BB962C8B-B14F-4D97-AF65-F5344CB8AC3E}">
        <p14:creationId xmlns:p14="http://schemas.microsoft.com/office/powerpoint/2010/main" val="493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5409" y="296118"/>
            <a:ext cx="8094291" cy="887507"/>
          </a:xfrm>
        </p:spPr>
        <p:txBody>
          <a:bodyPr>
            <a:normAutofit fontScale="90000"/>
          </a:bodyPr>
          <a:lstStyle/>
          <a:p>
            <a:pPr algn="l"/>
            <a:r>
              <a:rPr lang="es-CO" sz="4000" dirty="0">
                <a:latin typeface="Franklin Gothic Demi" panose="020B0703020102020204" pitchFamily="34" charset="0"/>
              </a:rPr>
              <a:t>OTROS RECURSOS POR </a:t>
            </a:r>
            <a:br>
              <a:rPr lang="es-CO" sz="4000" dirty="0">
                <a:latin typeface="Franklin Gothic Demi" panose="020B0703020102020204" pitchFamily="34" charset="0"/>
              </a:rPr>
            </a:br>
            <a:r>
              <a:rPr lang="es-CO" sz="4000" dirty="0">
                <a:latin typeface="Franklin Gothic Demi" panose="020B0703020102020204" pitchFamily="34" charset="0"/>
              </a:rPr>
              <a:t>EJECUTAR 2024</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4" name="CuadroTexto 3">
            <a:extLst>
              <a:ext uri="{FF2B5EF4-FFF2-40B4-BE49-F238E27FC236}">
                <a16:creationId xmlns:a16="http://schemas.microsoft.com/office/drawing/2014/main" id="{5F1B88E9-D3E4-6E5F-BCED-784F6B8DC508}"/>
              </a:ext>
            </a:extLst>
          </p:cNvPr>
          <p:cNvSpPr txBox="1"/>
          <p:nvPr/>
        </p:nvSpPr>
        <p:spPr>
          <a:xfrm>
            <a:off x="552450" y="1390650"/>
            <a:ext cx="8848725" cy="646331"/>
          </a:xfrm>
          <a:prstGeom prst="rect">
            <a:avLst/>
          </a:prstGeom>
          <a:noFill/>
        </p:spPr>
        <p:txBody>
          <a:bodyPr wrap="square" rtlCol="0">
            <a:spAutoFit/>
          </a:bodyPr>
          <a:lstStyle/>
          <a:p>
            <a:r>
              <a:rPr lang="es-CO" dirty="0"/>
              <a:t>Para la atención a emergencias la Unidad Municipal para la Gestión del Riesgo del municipio, dispone:</a:t>
            </a:r>
          </a:p>
        </p:txBody>
      </p:sp>
      <p:graphicFrame>
        <p:nvGraphicFramePr>
          <p:cNvPr id="8" name="Tabla 7">
            <a:extLst>
              <a:ext uri="{FF2B5EF4-FFF2-40B4-BE49-F238E27FC236}">
                <a16:creationId xmlns:a16="http://schemas.microsoft.com/office/drawing/2014/main" id="{506E0F83-B7DE-968F-1EEF-EAB0B6DA9244}"/>
              </a:ext>
            </a:extLst>
          </p:cNvPr>
          <p:cNvGraphicFramePr>
            <a:graphicFrameLocks noGrp="1"/>
          </p:cNvGraphicFramePr>
          <p:nvPr>
            <p:extLst>
              <p:ext uri="{D42A27DB-BD31-4B8C-83A1-F6EECF244321}">
                <p14:modId xmlns:p14="http://schemas.microsoft.com/office/powerpoint/2010/main" val="1192344382"/>
              </p:ext>
            </p:extLst>
          </p:nvPr>
        </p:nvGraphicFramePr>
        <p:xfrm>
          <a:off x="830880" y="2608056"/>
          <a:ext cx="8696325" cy="1642110"/>
        </p:xfrm>
        <a:graphic>
          <a:graphicData uri="http://schemas.openxmlformats.org/drawingml/2006/table">
            <a:tbl>
              <a:tblPr>
                <a:tableStyleId>{5C22544A-7EE6-4342-B048-85BDC9FD1C3A}</a:tableStyleId>
              </a:tblPr>
              <a:tblGrid>
                <a:gridCol w="666572">
                  <a:extLst>
                    <a:ext uri="{9D8B030D-6E8A-4147-A177-3AD203B41FA5}">
                      <a16:colId xmlns:a16="http://schemas.microsoft.com/office/drawing/2014/main" val="1219897312"/>
                    </a:ext>
                  </a:extLst>
                </a:gridCol>
                <a:gridCol w="3505378">
                  <a:extLst>
                    <a:ext uri="{9D8B030D-6E8A-4147-A177-3AD203B41FA5}">
                      <a16:colId xmlns:a16="http://schemas.microsoft.com/office/drawing/2014/main" val="2170517097"/>
                    </a:ext>
                  </a:extLst>
                </a:gridCol>
                <a:gridCol w="4524375">
                  <a:extLst>
                    <a:ext uri="{9D8B030D-6E8A-4147-A177-3AD203B41FA5}">
                      <a16:colId xmlns:a16="http://schemas.microsoft.com/office/drawing/2014/main" val="2893101244"/>
                    </a:ext>
                  </a:extLst>
                </a:gridCol>
              </a:tblGrid>
              <a:tr h="304800">
                <a:tc>
                  <a:txBody>
                    <a:bodyPr/>
                    <a:lstStyle/>
                    <a:p>
                      <a:pPr algn="ctr" fontAlgn="ctr"/>
                      <a:r>
                        <a:rPr lang="es-CO" sz="1400" b="1" u="none" strike="noStrike">
                          <a:effectLst/>
                        </a:rPr>
                        <a:t>NUM</a:t>
                      </a:r>
                      <a:endParaRPr lang="es-CO" sz="1400" b="1" i="0" u="none" strike="noStrike">
                        <a:solidFill>
                          <a:srgbClr val="000000"/>
                        </a:solidFill>
                        <a:effectLst/>
                        <a:latin typeface="Arial" panose="020B0604020202020204" pitchFamily="34" charset="0"/>
                      </a:endParaRPr>
                    </a:p>
                  </a:txBody>
                  <a:tcPr marL="9525" marR="9525" marT="9525" marB="0" anchor="ctr">
                    <a:solidFill>
                      <a:srgbClr val="ED4398"/>
                    </a:solidFill>
                  </a:tcPr>
                </a:tc>
                <a:tc>
                  <a:txBody>
                    <a:bodyPr/>
                    <a:lstStyle/>
                    <a:p>
                      <a:pPr algn="ctr" fontAlgn="ctr"/>
                      <a:r>
                        <a:rPr lang="es-CO" sz="1400" b="1" u="none" strike="noStrike">
                          <a:effectLst/>
                        </a:rPr>
                        <a:t>FUENTE</a:t>
                      </a:r>
                      <a:endParaRPr lang="es-CO" sz="1400" b="1" i="0" u="none" strike="noStrike">
                        <a:solidFill>
                          <a:srgbClr val="000000"/>
                        </a:solidFill>
                        <a:effectLst/>
                        <a:latin typeface="Arial" panose="020B0604020202020204" pitchFamily="34" charset="0"/>
                      </a:endParaRPr>
                    </a:p>
                  </a:txBody>
                  <a:tcPr marL="9525" marR="9525" marT="9525" marB="0" anchor="ctr">
                    <a:solidFill>
                      <a:srgbClr val="ED4398"/>
                    </a:solidFill>
                  </a:tcPr>
                </a:tc>
                <a:tc>
                  <a:txBody>
                    <a:bodyPr/>
                    <a:lstStyle/>
                    <a:p>
                      <a:pPr algn="ctr" fontAlgn="ctr"/>
                      <a:r>
                        <a:rPr lang="es-CO" sz="1400" b="1" u="none" strike="noStrike" dirty="0">
                          <a:effectLst/>
                        </a:rPr>
                        <a:t> PROYECCION TOTAL 2024 </a:t>
                      </a:r>
                      <a:endParaRPr lang="es-CO" sz="1400" b="1" i="0" u="none" strike="noStrike" dirty="0">
                        <a:solidFill>
                          <a:srgbClr val="000000"/>
                        </a:solidFill>
                        <a:effectLst/>
                        <a:latin typeface="Arial" panose="020B0604020202020204" pitchFamily="34" charset="0"/>
                      </a:endParaRPr>
                    </a:p>
                  </a:txBody>
                  <a:tcPr marL="9525" marR="9525" marT="9525" marB="0" anchor="ctr">
                    <a:solidFill>
                      <a:srgbClr val="ED4398"/>
                    </a:solidFill>
                  </a:tcPr>
                </a:tc>
                <a:extLst>
                  <a:ext uri="{0D108BD9-81ED-4DB2-BD59-A6C34878D82A}">
                    <a16:rowId xmlns:a16="http://schemas.microsoft.com/office/drawing/2014/main" val="2169044263"/>
                  </a:ext>
                </a:extLst>
              </a:tr>
              <a:tr h="161925">
                <a:tc>
                  <a:txBody>
                    <a:bodyPr/>
                    <a:lstStyle/>
                    <a:p>
                      <a:pPr algn="ctr" fontAlgn="ctr"/>
                      <a:r>
                        <a:rPr lang="es-CO" sz="1400" u="none" strike="noStrike">
                          <a:effectLst/>
                        </a:rPr>
                        <a:t>1</a:t>
                      </a:r>
                      <a:endParaRPr lang="es-CO" sz="1400" b="1"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CO" sz="1400" u="none" strike="noStrike">
                          <a:effectLst/>
                        </a:rPr>
                        <a:t>RBA RECURSOS PROPIOS</a:t>
                      </a:r>
                      <a:endParaRPr lang="es-CO"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CO" sz="1400" u="none" strike="noStrike" dirty="0">
                          <a:effectLst/>
                        </a:rPr>
                        <a:t> $         195.300.000,00 </a:t>
                      </a:r>
                      <a:endParaRPr lang="es-CO"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599194296"/>
                  </a:ext>
                </a:extLst>
              </a:tr>
              <a:tr h="161925">
                <a:tc>
                  <a:txBody>
                    <a:bodyPr/>
                    <a:lstStyle/>
                    <a:p>
                      <a:pPr algn="ctr" fontAlgn="ctr"/>
                      <a:r>
                        <a:rPr lang="es-CO" sz="1400" u="none" strike="noStrike">
                          <a:effectLst/>
                        </a:rPr>
                        <a:t>2</a:t>
                      </a:r>
                      <a:endParaRPr lang="es-CO" sz="1400" b="1"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CO" sz="1400" u="none" strike="noStrike">
                          <a:effectLst/>
                        </a:rPr>
                        <a:t>RBA FGR</a:t>
                      </a:r>
                      <a:endParaRPr lang="es-CO"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CO" sz="1400" u="none" strike="noStrike">
                          <a:effectLst/>
                        </a:rPr>
                        <a:t> $            84.197.876,43 </a:t>
                      </a:r>
                      <a:endParaRPr lang="es-CO"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61838963"/>
                  </a:ext>
                </a:extLst>
              </a:tr>
              <a:tr h="161925">
                <a:tc>
                  <a:txBody>
                    <a:bodyPr/>
                    <a:lstStyle/>
                    <a:p>
                      <a:pPr algn="ctr" fontAlgn="ctr"/>
                      <a:r>
                        <a:rPr lang="es-CO" sz="1400" u="none" strike="noStrike">
                          <a:effectLst/>
                        </a:rPr>
                        <a:t>3</a:t>
                      </a:r>
                      <a:endParaRPr lang="es-CO" sz="1400" b="1"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CO" sz="1400" u="none" strike="noStrike" dirty="0">
                          <a:effectLst/>
                        </a:rPr>
                        <a:t>RECURSOS PROPIOS</a:t>
                      </a:r>
                      <a:endParaRPr lang="es-CO"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CO" sz="1400" u="none" strike="noStrike">
                          <a:effectLst/>
                        </a:rPr>
                        <a:t> $          252.000.000,00 </a:t>
                      </a:r>
                      <a:endParaRPr lang="es-CO"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70500367"/>
                  </a:ext>
                </a:extLst>
              </a:tr>
              <a:tr h="161925">
                <a:tc gridSpan="2">
                  <a:txBody>
                    <a:bodyPr/>
                    <a:lstStyle/>
                    <a:p>
                      <a:pPr algn="ctr" fontAlgn="ctr"/>
                      <a:r>
                        <a:rPr lang="es-CO" sz="1400" b="1" u="none" strike="noStrike" dirty="0">
                          <a:effectLst/>
                        </a:rPr>
                        <a:t>TOTAL, VIGENCIA 2024</a:t>
                      </a:r>
                      <a:endParaRPr lang="es-CO" sz="14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CO"/>
                    </a:p>
                  </a:txBody>
                  <a:tcPr/>
                </a:tc>
                <a:tc>
                  <a:txBody>
                    <a:bodyPr/>
                    <a:lstStyle/>
                    <a:p>
                      <a:pPr algn="ctr" fontAlgn="ctr"/>
                      <a:r>
                        <a:rPr lang="es-CO" sz="1400" u="none" strike="noStrike">
                          <a:effectLst/>
                        </a:rPr>
                        <a:t> $          531.497.876,43 </a:t>
                      </a:r>
                      <a:endParaRPr lang="es-CO" sz="1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503690383"/>
                  </a:ext>
                </a:extLst>
              </a:tr>
              <a:tr h="150285">
                <a:tc gridSpan="2">
                  <a:txBody>
                    <a:bodyPr/>
                    <a:lstStyle/>
                    <a:p>
                      <a:pPr algn="ctr" fontAlgn="ctr"/>
                      <a:r>
                        <a:rPr lang="es-CO" sz="1400" b="1" u="none" strike="noStrike" dirty="0">
                          <a:effectLst/>
                        </a:rPr>
                        <a:t>TOTAL, VIGENCIA 2025</a:t>
                      </a:r>
                      <a:endParaRPr lang="es-CO" sz="14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CO"/>
                    </a:p>
                  </a:txBody>
                  <a:tcPr/>
                </a:tc>
                <a:tc>
                  <a:txBody>
                    <a:bodyPr/>
                    <a:lstStyle/>
                    <a:p>
                      <a:pPr algn="ctr" fontAlgn="ctr"/>
                      <a:r>
                        <a:rPr lang="es-CO" sz="1400" u="none" strike="noStrike">
                          <a:effectLst/>
                        </a:rPr>
                        <a:t> $        2.936.236.492,27 </a:t>
                      </a:r>
                      <a:endParaRPr lang="es-CO" sz="1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519995283"/>
                  </a:ext>
                </a:extLst>
              </a:tr>
              <a:tr h="161925">
                <a:tc gridSpan="2">
                  <a:txBody>
                    <a:bodyPr/>
                    <a:lstStyle/>
                    <a:p>
                      <a:pPr algn="ctr" fontAlgn="ctr"/>
                      <a:r>
                        <a:rPr lang="es-CO" sz="1400" b="1" u="none" strike="noStrike" dirty="0">
                          <a:effectLst/>
                        </a:rPr>
                        <a:t>TOTAL, PROYECTO </a:t>
                      </a:r>
                      <a:endParaRPr lang="es-CO" sz="14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CO"/>
                    </a:p>
                  </a:txBody>
                  <a:tcPr/>
                </a:tc>
                <a:tc>
                  <a:txBody>
                    <a:bodyPr/>
                    <a:lstStyle/>
                    <a:p>
                      <a:pPr algn="ctr" fontAlgn="ctr"/>
                      <a:r>
                        <a:rPr lang="es-CO" sz="1400" u="none" strike="noStrike" dirty="0">
                          <a:effectLst/>
                        </a:rPr>
                        <a:t> $        3.467.734.368,70 </a:t>
                      </a:r>
                      <a:endParaRPr lang="es-CO" sz="1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928492596"/>
                  </a:ext>
                </a:extLst>
              </a:tr>
            </a:tbl>
          </a:graphicData>
        </a:graphic>
      </p:graphicFrame>
      <p:sp>
        <p:nvSpPr>
          <p:cNvPr id="9" name="CuadroTexto 8">
            <a:extLst>
              <a:ext uri="{FF2B5EF4-FFF2-40B4-BE49-F238E27FC236}">
                <a16:creationId xmlns:a16="http://schemas.microsoft.com/office/drawing/2014/main" id="{23A3E60B-8EF0-D0E7-D646-993177385F07}"/>
              </a:ext>
            </a:extLst>
          </p:cNvPr>
          <p:cNvSpPr txBox="1"/>
          <p:nvPr/>
        </p:nvSpPr>
        <p:spPr>
          <a:xfrm>
            <a:off x="1409700" y="4591050"/>
            <a:ext cx="8117505" cy="1477328"/>
          </a:xfrm>
          <a:prstGeom prst="rect">
            <a:avLst/>
          </a:prstGeom>
          <a:noFill/>
        </p:spPr>
        <p:txBody>
          <a:bodyPr wrap="square" rtlCol="0">
            <a:spAutoFit/>
          </a:bodyPr>
          <a:lstStyle/>
          <a:p>
            <a:r>
              <a:rPr lang="es-CO" dirty="0"/>
              <a:t>CONSTRUCCION OBRAS DE CANALIZACIÓN EN CONCRETO REFORZADO DEL ZANJÓN LAVAPATAS EN EL SECTOR DEL BARRIO LOS NARANJOS EN EL MUNICIPIO DE CARTAGO, VALLE DEL CAUCA.  </a:t>
            </a:r>
          </a:p>
          <a:p>
            <a:endParaRPr lang="es-CO" dirty="0"/>
          </a:p>
          <a:p>
            <a:r>
              <a:rPr lang="es-CO" dirty="0"/>
              <a:t>LONGITUD A CANALIZAR: 200 METROS LINEALES.</a:t>
            </a:r>
          </a:p>
        </p:txBody>
      </p:sp>
    </p:spTree>
    <p:extLst>
      <p:ext uri="{BB962C8B-B14F-4D97-AF65-F5344CB8AC3E}">
        <p14:creationId xmlns:p14="http://schemas.microsoft.com/office/powerpoint/2010/main" val="2324420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3" name="CuadroTexto 2"/>
          <p:cNvSpPr txBox="1"/>
          <p:nvPr/>
        </p:nvSpPr>
        <p:spPr>
          <a:xfrm>
            <a:off x="1396267" y="487181"/>
            <a:ext cx="6930887" cy="984885"/>
          </a:xfrm>
          <a:prstGeom prst="rect">
            <a:avLst/>
          </a:prstGeom>
          <a:noFill/>
        </p:spPr>
        <p:txBody>
          <a:bodyPr wrap="square" rtlCol="0">
            <a:spAutoFit/>
          </a:bodyPr>
          <a:lstStyle/>
          <a:p>
            <a:r>
              <a:rPr lang="es-MX" sz="4000" b="1" dirty="0">
                <a:latin typeface="Franklin Gothic Demi" panose="020B0703020102020204" pitchFamily="34" charset="0"/>
              </a:rPr>
              <a:t>CONOCIMIENTO DEL RIESGO </a:t>
            </a:r>
          </a:p>
          <a:p>
            <a:r>
              <a:rPr lang="es-MX" dirty="0"/>
              <a:t> </a:t>
            </a:r>
            <a:endParaRPr lang="en-U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3279" y="1306714"/>
            <a:ext cx="3247366" cy="2733379"/>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8673" y="1306715"/>
            <a:ext cx="3644504" cy="2733379"/>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85" y="1765427"/>
            <a:ext cx="2961786" cy="3702452"/>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3479" y="4092391"/>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19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686342" y="1280281"/>
            <a:ext cx="3460153" cy="3539430"/>
          </a:xfrm>
          <a:prstGeom prst="rect">
            <a:avLst/>
          </a:prstGeom>
          <a:noFill/>
        </p:spPr>
        <p:txBody>
          <a:bodyPr wrap="square" rtlCol="0">
            <a:spAutoFit/>
          </a:bodyPr>
          <a:lstStyle/>
          <a:p>
            <a:r>
              <a:rPr lang="es-MX" sz="4000" b="1" dirty="0">
                <a:latin typeface="Franklin Gothic Demi" panose="020B0703020102020204" pitchFamily="34" charset="0"/>
              </a:rPr>
              <a:t>REDUCCIÓN DEL RIESGO</a:t>
            </a:r>
          </a:p>
          <a:p>
            <a:endParaRPr lang="es-MX" dirty="0"/>
          </a:p>
          <a:p>
            <a:pPr marL="285750" indent="-285750">
              <a:buFont typeface="Arial" panose="020B0604020202020204" pitchFamily="34" charset="0"/>
              <a:buChar char="•"/>
            </a:pPr>
            <a:r>
              <a:rPr lang="es-MX" dirty="0">
                <a:latin typeface="Franklin Gothic Demi" panose="020B0703020102020204" pitchFamily="34" charset="0"/>
              </a:rPr>
              <a:t>Gestión EMCARTAGO: Zanjones de Santa Ana Norte, Santa Laura, San Joaquín y La Orquídea mes de abril </a:t>
            </a:r>
          </a:p>
          <a:p>
            <a:pPr marL="285750" indent="-285750">
              <a:buFont typeface="Arial" panose="020B0604020202020204" pitchFamily="34" charset="0"/>
              <a:buChar char="•"/>
            </a:pPr>
            <a:r>
              <a:rPr lang="es-MX" dirty="0">
                <a:latin typeface="Franklin Gothic Demi" panose="020B0703020102020204" pitchFamily="34" charset="0"/>
              </a:rPr>
              <a:t>Gestión Constructora SANTELMO: Zanjón de Pinares mes de abril </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3533" y="733831"/>
            <a:ext cx="2866942" cy="5029722"/>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a:blip r:embed="rId5"/>
          <a:stretch>
            <a:fillRect/>
          </a:stretch>
        </p:blipFill>
        <p:spPr>
          <a:xfrm>
            <a:off x="4207943" y="733831"/>
            <a:ext cx="3068131" cy="5029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565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238317"/>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179443" y="789949"/>
            <a:ext cx="8680175" cy="707886"/>
          </a:xfrm>
          <a:prstGeom prst="rect">
            <a:avLst/>
          </a:prstGeom>
          <a:noFill/>
        </p:spPr>
        <p:txBody>
          <a:bodyPr wrap="square" rtlCol="0">
            <a:spAutoFit/>
          </a:bodyPr>
          <a:lstStyle/>
          <a:p>
            <a:r>
              <a:rPr lang="es-MX" sz="4000" b="1" dirty="0">
                <a:latin typeface="Franklin Gothic Demi" panose="020B0703020102020204" pitchFamily="34" charset="0"/>
              </a:rPr>
              <a:t>REDUCCIÓN DEL RIESGO</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350" y="2073612"/>
            <a:ext cx="3922365" cy="2941774"/>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05" y="2087179"/>
            <a:ext cx="3871345" cy="2903509"/>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7715" y="2043586"/>
            <a:ext cx="3962400" cy="2971800"/>
          </a:xfrm>
          <a:prstGeom prst="rect">
            <a:avLst/>
          </a:prstGeom>
          <a:ln>
            <a:noFill/>
          </a:ln>
          <a:effectLst>
            <a:outerShdw blurRad="292100" dist="139700" dir="2700000" algn="tl" rotWithShape="0">
              <a:srgbClr val="333333">
                <a:alpha val="65000"/>
              </a:srgbClr>
            </a:outerShdw>
          </a:effectLst>
        </p:spPr>
      </p:pic>
      <p:sp>
        <p:nvSpPr>
          <p:cNvPr id="10" name="CuadroTexto 9"/>
          <p:cNvSpPr txBox="1"/>
          <p:nvPr/>
        </p:nvSpPr>
        <p:spPr>
          <a:xfrm>
            <a:off x="1847759" y="5053651"/>
            <a:ext cx="1166191" cy="369332"/>
          </a:xfrm>
          <a:prstGeom prst="rect">
            <a:avLst/>
          </a:prstGeom>
          <a:noFill/>
        </p:spPr>
        <p:txBody>
          <a:bodyPr wrap="square" rtlCol="0">
            <a:spAutoFit/>
          </a:bodyPr>
          <a:lstStyle/>
          <a:p>
            <a:r>
              <a:rPr lang="es-MX">
                <a:latin typeface="Franklin Gothic Demi" panose="020B0703020102020204" pitchFamily="34" charset="0"/>
              </a:rPr>
              <a:t>ANTES</a:t>
            </a:r>
            <a:endParaRPr lang="en-US">
              <a:latin typeface="Franklin Gothic Demi" panose="020B0703020102020204" pitchFamily="34" charset="0"/>
            </a:endParaRPr>
          </a:p>
        </p:txBody>
      </p:sp>
      <p:sp>
        <p:nvSpPr>
          <p:cNvPr id="11" name="CuadroTexto 10"/>
          <p:cNvSpPr txBox="1"/>
          <p:nvPr/>
        </p:nvSpPr>
        <p:spPr>
          <a:xfrm>
            <a:off x="7578705" y="5120664"/>
            <a:ext cx="1166191" cy="369332"/>
          </a:xfrm>
          <a:prstGeom prst="rect">
            <a:avLst/>
          </a:prstGeom>
          <a:noFill/>
        </p:spPr>
        <p:txBody>
          <a:bodyPr wrap="square" rtlCol="0">
            <a:spAutoFit/>
          </a:bodyPr>
          <a:lstStyle/>
          <a:p>
            <a:r>
              <a:rPr lang="es-MX">
                <a:latin typeface="Franklin Gothic Demi" panose="020B0703020102020204" pitchFamily="34" charset="0"/>
              </a:rPr>
              <a:t>DESPUÉS</a:t>
            </a:r>
            <a:endParaRPr lang="en-US">
              <a:latin typeface="Franklin Gothic Demi" panose="020B0703020102020204" pitchFamily="34" charset="0"/>
            </a:endParaRPr>
          </a:p>
        </p:txBody>
      </p:sp>
      <p:sp>
        <p:nvSpPr>
          <p:cNvPr id="12" name="CuadroTexto 11"/>
          <p:cNvSpPr txBox="1"/>
          <p:nvPr/>
        </p:nvSpPr>
        <p:spPr>
          <a:xfrm>
            <a:off x="596347" y="1603513"/>
            <a:ext cx="7832036" cy="369332"/>
          </a:xfrm>
          <a:prstGeom prst="rect">
            <a:avLst/>
          </a:prstGeom>
          <a:noFill/>
        </p:spPr>
        <p:txBody>
          <a:bodyPr wrap="square" rtlCol="0">
            <a:spAutoFit/>
          </a:bodyPr>
          <a:lstStyle/>
          <a:p>
            <a:r>
              <a:rPr lang="es-MX" dirty="0">
                <a:latin typeface="Franklin Gothic Demi" panose="020B0703020102020204" pitchFamily="34" charset="0"/>
              </a:rPr>
              <a:t>Zanjón </a:t>
            </a:r>
            <a:r>
              <a:rPr lang="es-MX" dirty="0" err="1">
                <a:latin typeface="Franklin Gothic Demi" panose="020B0703020102020204" pitchFamily="34" charset="0"/>
              </a:rPr>
              <a:t>Lavapatas</a:t>
            </a:r>
            <a:r>
              <a:rPr lang="es-MX" dirty="0">
                <a:latin typeface="Franklin Gothic Demi" panose="020B0703020102020204" pitchFamily="34" charset="0"/>
              </a:rPr>
              <a:t> desde el Parque de La Salud hasta la calle 14 </a:t>
            </a:r>
            <a:endParaRPr lang="en-US" dirty="0">
              <a:latin typeface="Franklin Gothic Demi" panose="020B0703020102020204" pitchFamily="34" charset="0"/>
            </a:endParaRPr>
          </a:p>
        </p:txBody>
      </p:sp>
    </p:spTree>
    <p:extLst>
      <p:ext uri="{BB962C8B-B14F-4D97-AF65-F5344CB8AC3E}">
        <p14:creationId xmlns:p14="http://schemas.microsoft.com/office/powerpoint/2010/main" val="2107867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247558"/>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179443" y="789949"/>
            <a:ext cx="8680175" cy="707886"/>
          </a:xfrm>
          <a:prstGeom prst="rect">
            <a:avLst/>
          </a:prstGeom>
          <a:noFill/>
        </p:spPr>
        <p:txBody>
          <a:bodyPr wrap="square" rtlCol="0">
            <a:spAutoFit/>
          </a:bodyPr>
          <a:lstStyle/>
          <a:p>
            <a:r>
              <a:rPr lang="es-MX" sz="4000" b="1" dirty="0">
                <a:latin typeface="Franklin Gothic Demi" panose="020B0703020102020204" pitchFamily="34" charset="0"/>
              </a:rPr>
              <a:t>REDUCCIÓN DEL RIESGO</a:t>
            </a:r>
          </a:p>
        </p:txBody>
      </p:sp>
      <p:sp>
        <p:nvSpPr>
          <p:cNvPr id="10" name="CuadroTexto 9"/>
          <p:cNvSpPr txBox="1"/>
          <p:nvPr/>
        </p:nvSpPr>
        <p:spPr>
          <a:xfrm>
            <a:off x="3695520" y="5989621"/>
            <a:ext cx="1166191" cy="369332"/>
          </a:xfrm>
          <a:prstGeom prst="rect">
            <a:avLst/>
          </a:prstGeom>
          <a:noFill/>
        </p:spPr>
        <p:txBody>
          <a:bodyPr wrap="square" rtlCol="0">
            <a:spAutoFit/>
          </a:bodyPr>
          <a:lstStyle/>
          <a:p>
            <a:r>
              <a:rPr lang="es-MX">
                <a:latin typeface="Franklin Gothic Demi" panose="020B0703020102020204" pitchFamily="34" charset="0"/>
              </a:rPr>
              <a:t>ANTES</a:t>
            </a:r>
            <a:endParaRPr lang="en-US">
              <a:latin typeface="Franklin Gothic Demi" panose="020B0703020102020204" pitchFamily="34" charset="0"/>
            </a:endParaRPr>
          </a:p>
        </p:txBody>
      </p:sp>
      <p:sp>
        <p:nvSpPr>
          <p:cNvPr id="11" name="CuadroTexto 10"/>
          <p:cNvSpPr txBox="1"/>
          <p:nvPr/>
        </p:nvSpPr>
        <p:spPr>
          <a:xfrm>
            <a:off x="7287220" y="6019592"/>
            <a:ext cx="1166191" cy="369332"/>
          </a:xfrm>
          <a:prstGeom prst="rect">
            <a:avLst/>
          </a:prstGeom>
          <a:noFill/>
        </p:spPr>
        <p:txBody>
          <a:bodyPr wrap="square" rtlCol="0">
            <a:spAutoFit/>
          </a:bodyPr>
          <a:lstStyle/>
          <a:p>
            <a:r>
              <a:rPr lang="es-MX">
                <a:latin typeface="Franklin Gothic Demi" panose="020B0703020102020204" pitchFamily="34" charset="0"/>
              </a:rPr>
              <a:t>DESPUÉS</a:t>
            </a:r>
            <a:endParaRPr lang="en-US">
              <a:latin typeface="Franklin Gothic Demi" panose="020B0703020102020204" pitchFamily="34" charset="0"/>
            </a:endParaRPr>
          </a:p>
        </p:txBody>
      </p:sp>
      <p:sp>
        <p:nvSpPr>
          <p:cNvPr id="12" name="CuadroTexto 11"/>
          <p:cNvSpPr txBox="1"/>
          <p:nvPr/>
        </p:nvSpPr>
        <p:spPr>
          <a:xfrm>
            <a:off x="596347" y="1603513"/>
            <a:ext cx="7832036" cy="369332"/>
          </a:xfrm>
          <a:prstGeom prst="rect">
            <a:avLst/>
          </a:prstGeom>
          <a:noFill/>
        </p:spPr>
        <p:txBody>
          <a:bodyPr wrap="square" rtlCol="0">
            <a:spAutoFit/>
          </a:bodyPr>
          <a:lstStyle/>
          <a:p>
            <a:r>
              <a:rPr lang="es-MX" dirty="0">
                <a:latin typeface="Franklin Gothic Demi" panose="020B0703020102020204" pitchFamily="34" charset="0"/>
              </a:rPr>
              <a:t>Zanjón  San Pablo sector avenida del río</a:t>
            </a:r>
            <a:endParaRPr lang="en-US" dirty="0">
              <a:latin typeface="Franklin Gothic Demi" panose="020B0703020102020204" pitchFamily="34" charset="0"/>
            </a:endParaRP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18" y="2005045"/>
            <a:ext cx="2986759" cy="3982345"/>
          </a:xfrm>
          <a:prstGeom prst="rect">
            <a:avLst/>
          </a:prstGeom>
          <a:ln>
            <a:noFill/>
          </a:ln>
          <a:effectLst>
            <a:outerShdw blurRad="292100" dist="139700" dir="2700000" algn="tl" rotWithShape="0">
              <a:srgbClr val="333333">
                <a:alpha val="65000"/>
              </a:srgbClr>
            </a:outerShdw>
          </a:effectLst>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1043" y="1983855"/>
            <a:ext cx="3018546" cy="4024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3562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247558"/>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179443" y="789949"/>
            <a:ext cx="8680175" cy="707886"/>
          </a:xfrm>
          <a:prstGeom prst="rect">
            <a:avLst/>
          </a:prstGeom>
          <a:noFill/>
        </p:spPr>
        <p:txBody>
          <a:bodyPr wrap="square" rtlCol="0">
            <a:spAutoFit/>
          </a:bodyPr>
          <a:lstStyle/>
          <a:p>
            <a:r>
              <a:rPr lang="es-MX" sz="4000" b="1" dirty="0">
                <a:latin typeface="Franklin Gothic Demi" panose="020B0703020102020204" pitchFamily="34" charset="0"/>
              </a:rPr>
              <a:t>REDUCCIÓN DEL RIESGO</a:t>
            </a:r>
          </a:p>
        </p:txBody>
      </p:sp>
      <p:sp>
        <p:nvSpPr>
          <p:cNvPr id="10" name="CuadroTexto 9"/>
          <p:cNvSpPr txBox="1"/>
          <p:nvPr/>
        </p:nvSpPr>
        <p:spPr>
          <a:xfrm>
            <a:off x="3114528" y="5683447"/>
            <a:ext cx="1166191" cy="369332"/>
          </a:xfrm>
          <a:prstGeom prst="rect">
            <a:avLst/>
          </a:prstGeom>
          <a:noFill/>
        </p:spPr>
        <p:txBody>
          <a:bodyPr wrap="square" rtlCol="0">
            <a:spAutoFit/>
          </a:bodyPr>
          <a:lstStyle/>
          <a:p>
            <a:r>
              <a:rPr lang="es-MX">
                <a:latin typeface="Franklin Gothic Demi" panose="020B0703020102020204" pitchFamily="34" charset="0"/>
              </a:rPr>
              <a:t>ANTES</a:t>
            </a:r>
            <a:endParaRPr lang="en-US">
              <a:latin typeface="Franklin Gothic Demi" panose="020B0703020102020204" pitchFamily="34" charset="0"/>
            </a:endParaRPr>
          </a:p>
        </p:txBody>
      </p:sp>
      <p:sp>
        <p:nvSpPr>
          <p:cNvPr id="11" name="CuadroTexto 10"/>
          <p:cNvSpPr txBox="1"/>
          <p:nvPr/>
        </p:nvSpPr>
        <p:spPr>
          <a:xfrm>
            <a:off x="7892342" y="5722509"/>
            <a:ext cx="1166191" cy="369332"/>
          </a:xfrm>
          <a:prstGeom prst="rect">
            <a:avLst/>
          </a:prstGeom>
          <a:noFill/>
        </p:spPr>
        <p:txBody>
          <a:bodyPr wrap="square" rtlCol="0">
            <a:spAutoFit/>
          </a:bodyPr>
          <a:lstStyle/>
          <a:p>
            <a:r>
              <a:rPr lang="es-MX">
                <a:latin typeface="Franklin Gothic Demi" panose="020B0703020102020204" pitchFamily="34" charset="0"/>
              </a:rPr>
              <a:t>DURANTE</a:t>
            </a:r>
            <a:endParaRPr lang="en-US">
              <a:latin typeface="Franklin Gothic Demi" panose="020B0703020102020204" pitchFamily="34" charset="0"/>
            </a:endParaRPr>
          </a:p>
        </p:txBody>
      </p:sp>
      <p:sp>
        <p:nvSpPr>
          <p:cNvPr id="12" name="CuadroTexto 11"/>
          <p:cNvSpPr txBox="1"/>
          <p:nvPr/>
        </p:nvSpPr>
        <p:spPr>
          <a:xfrm>
            <a:off x="596347" y="1603513"/>
            <a:ext cx="8892210" cy="369332"/>
          </a:xfrm>
          <a:prstGeom prst="rect">
            <a:avLst/>
          </a:prstGeom>
          <a:noFill/>
        </p:spPr>
        <p:txBody>
          <a:bodyPr wrap="square" rtlCol="0">
            <a:spAutoFit/>
          </a:bodyPr>
          <a:lstStyle/>
          <a:p>
            <a:r>
              <a:rPr lang="es-MX" dirty="0">
                <a:latin typeface="Franklin Gothic Demi" panose="020B0703020102020204" pitchFamily="34" charset="0"/>
              </a:rPr>
              <a:t>Zanjón  Santa Ana sector cementerio La Ofrenda hasta la calle 55 vía </a:t>
            </a:r>
            <a:r>
              <a:rPr lang="es-MX" dirty="0" err="1">
                <a:latin typeface="Franklin Gothic Demi" panose="020B0703020102020204" pitchFamily="34" charset="0"/>
              </a:rPr>
              <a:t>Mister</a:t>
            </a:r>
            <a:r>
              <a:rPr lang="es-MX" dirty="0">
                <a:latin typeface="Franklin Gothic Demi" panose="020B0703020102020204" pitchFamily="34" charset="0"/>
              </a:rPr>
              <a:t> Mojarra</a:t>
            </a:r>
            <a:endParaRPr lang="en-US" dirty="0">
              <a:latin typeface="Franklin Gothic Demi" panose="020B07030201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185" y="2408734"/>
            <a:ext cx="4328876" cy="3246657"/>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1644" y="2408734"/>
            <a:ext cx="4187588" cy="3140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6501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099930" y="198609"/>
            <a:ext cx="8680175" cy="1261884"/>
          </a:xfrm>
          <a:prstGeom prst="rect">
            <a:avLst/>
          </a:prstGeom>
          <a:noFill/>
        </p:spPr>
        <p:txBody>
          <a:bodyPr wrap="square" rtlCol="0">
            <a:spAutoFit/>
          </a:bodyPr>
          <a:lstStyle/>
          <a:p>
            <a:r>
              <a:rPr lang="es-MX" sz="4000" b="1" dirty="0">
                <a:latin typeface="Franklin Gothic Demi" panose="020B0703020102020204" pitchFamily="34" charset="0"/>
              </a:rPr>
              <a:t>REDUCCIÓN DEL RIESGO</a:t>
            </a:r>
          </a:p>
          <a:p>
            <a:endParaRPr lang="es-MX" dirty="0"/>
          </a:p>
          <a:p>
            <a:r>
              <a:rPr lang="es-MX" dirty="0"/>
              <a:t> </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243" y="1800990"/>
            <a:ext cx="3774474" cy="2830856"/>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625" y="3673570"/>
            <a:ext cx="3812979" cy="2859734"/>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3513" y="1800990"/>
            <a:ext cx="3753997" cy="2815498"/>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1711" y="962948"/>
            <a:ext cx="2630367" cy="2615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0153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086677" y="467055"/>
            <a:ext cx="9395792" cy="1846659"/>
          </a:xfrm>
          <a:prstGeom prst="rect">
            <a:avLst/>
          </a:prstGeom>
          <a:noFill/>
        </p:spPr>
        <p:txBody>
          <a:bodyPr wrap="square" rtlCol="0">
            <a:spAutoFit/>
          </a:bodyPr>
          <a:lstStyle/>
          <a:p>
            <a:r>
              <a:rPr lang="es-MX" sz="4000" b="1" dirty="0">
                <a:latin typeface="Franklin Gothic Demi" panose="020B0703020102020204" pitchFamily="34" charset="0"/>
              </a:rPr>
              <a:t>MANEJO DEL DESASTRE</a:t>
            </a:r>
          </a:p>
          <a:p>
            <a:endParaRPr lang="es-MX" dirty="0"/>
          </a:p>
          <a:p>
            <a:r>
              <a:rPr lang="es-ES_tradnl" b="1" dirty="0"/>
              <a:t>ACCIONES PREVISTAS POR EL MUNICIPIO</a:t>
            </a:r>
            <a:br>
              <a:rPr lang="es-ES_tradnl" b="1" dirty="0"/>
            </a:br>
            <a:r>
              <a:rPr lang="es-ES_tradnl" b="1" dirty="0"/>
              <a:t>PLAN DE ACCION PLAN DE CONTINGENCIA PRIMERA TEMPORADA DE LLUVIAS 2024</a:t>
            </a:r>
            <a:endParaRPr lang="es-MX" dirty="0"/>
          </a:p>
          <a:p>
            <a:endParaRPr lang="es-MX"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3437" y="2101268"/>
            <a:ext cx="3621779" cy="2716334"/>
          </a:xfrm>
          <a:prstGeom prst="rect">
            <a:avLst/>
          </a:prstGeom>
        </p:spPr>
      </p:pic>
      <p:graphicFrame>
        <p:nvGraphicFramePr>
          <p:cNvPr id="12" name="Marcador de contenido 3"/>
          <p:cNvGraphicFramePr>
            <a:graphicFrameLocks/>
          </p:cNvGraphicFramePr>
          <p:nvPr>
            <p:extLst>
              <p:ext uri="{D42A27DB-BD31-4B8C-83A1-F6EECF244321}">
                <p14:modId xmlns:p14="http://schemas.microsoft.com/office/powerpoint/2010/main" val="4032109228"/>
              </p:ext>
            </p:extLst>
          </p:nvPr>
        </p:nvGraphicFramePr>
        <p:xfrm>
          <a:off x="253508" y="2288791"/>
          <a:ext cx="7578436" cy="30165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6459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48064" y="856727"/>
            <a:ext cx="5973057" cy="887507"/>
          </a:xfrm>
        </p:spPr>
        <p:txBody>
          <a:bodyPr>
            <a:noAutofit/>
          </a:bodyPr>
          <a:lstStyle/>
          <a:p>
            <a:r>
              <a:rPr lang="es-MX" sz="4000" dirty="0">
                <a:latin typeface="Franklin Gothic Demi" panose="020B0703020102020204" pitchFamily="34" charset="0"/>
              </a:rPr>
              <a:t>¿QUÉ ES LA GESTIÓN DEL RIESGO DE DESASTRES?</a:t>
            </a:r>
            <a:endParaRPr lang="es-CO" sz="4000" dirty="0">
              <a:latin typeface="Franklin Gothic Demi" panose="020B0703020102020204" pitchFamily="34" charset="0"/>
            </a:endParaRPr>
          </a:p>
        </p:txBody>
      </p:sp>
      <p:sp>
        <p:nvSpPr>
          <p:cNvPr id="3" name="Subtítulo 2"/>
          <p:cNvSpPr>
            <a:spLocks noGrp="1"/>
          </p:cNvSpPr>
          <p:nvPr>
            <p:ph type="subTitle" idx="1"/>
          </p:nvPr>
        </p:nvSpPr>
        <p:spPr>
          <a:xfrm>
            <a:off x="548064" y="1905805"/>
            <a:ext cx="9234111" cy="642797"/>
          </a:xfrm>
        </p:spPr>
        <p:txBody>
          <a:bodyPr>
            <a:noAutofit/>
          </a:bodyPr>
          <a:lstStyle/>
          <a:p>
            <a:pPr algn="just"/>
            <a:r>
              <a:rPr lang="es-MX" sz="2800" dirty="0">
                <a:latin typeface="Franklin Gothic Demi Cond" panose="020B0706030402020204" pitchFamily="34" charset="0"/>
              </a:rPr>
              <a:t>Es el </a:t>
            </a:r>
            <a:r>
              <a:rPr lang="es-MX" sz="2800" dirty="0">
                <a:solidFill>
                  <a:schemeClr val="tx2">
                    <a:lumMod val="75000"/>
                    <a:lumOff val="25000"/>
                  </a:schemeClr>
                </a:solidFill>
                <a:latin typeface="Franklin Gothic Demi Cond" panose="020B0706030402020204" pitchFamily="34" charset="0"/>
              </a:rPr>
              <a:t>proceso social</a:t>
            </a:r>
            <a:r>
              <a:rPr lang="es-MX" sz="2800" dirty="0">
                <a:latin typeface="Franklin Gothic Demi Cond" panose="020B0706030402020204" pitchFamily="34" charset="0"/>
              </a:rPr>
              <a:t> de planeación, ejecución, seguimiento y evaluación de políticas y acciones permanentes para el </a:t>
            </a:r>
            <a:r>
              <a:rPr lang="es-MX" sz="2800" dirty="0">
                <a:solidFill>
                  <a:schemeClr val="tx2">
                    <a:lumMod val="75000"/>
                    <a:lumOff val="25000"/>
                  </a:schemeClr>
                </a:solidFill>
                <a:latin typeface="Franklin Gothic Demi Cond" panose="020B0706030402020204" pitchFamily="34" charset="0"/>
              </a:rPr>
              <a:t>conocimiento del riesgo</a:t>
            </a:r>
            <a:r>
              <a:rPr lang="es-MX" sz="2800" dirty="0">
                <a:latin typeface="Franklin Gothic Demi Cond" panose="020B0706030402020204" pitchFamily="34" charset="0"/>
              </a:rPr>
              <a:t> y promoción de una mayor conciencia del mismo, </a:t>
            </a:r>
            <a:r>
              <a:rPr lang="es-MX" sz="2800" dirty="0">
                <a:solidFill>
                  <a:schemeClr val="tx2">
                    <a:lumMod val="75000"/>
                    <a:lumOff val="25000"/>
                  </a:schemeClr>
                </a:solidFill>
                <a:latin typeface="Franklin Gothic Demi Cond" panose="020B0706030402020204" pitchFamily="34" charset="0"/>
              </a:rPr>
              <a:t>impedir o evitar que se genere, reducirlo o controlarlo cuando ya existe </a:t>
            </a:r>
            <a:r>
              <a:rPr lang="es-MX" sz="2800" dirty="0">
                <a:latin typeface="Franklin Gothic Demi Cond" panose="020B0706030402020204" pitchFamily="34" charset="0"/>
              </a:rPr>
              <a:t>y para </a:t>
            </a:r>
            <a:r>
              <a:rPr lang="es-MX" sz="2800" dirty="0">
                <a:solidFill>
                  <a:schemeClr val="tx2">
                    <a:lumMod val="75000"/>
                    <a:lumOff val="25000"/>
                  </a:schemeClr>
                </a:solidFill>
                <a:latin typeface="Franklin Gothic Demi Cond" panose="020B0706030402020204" pitchFamily="34" charset="0"/>
              </a:rPr>
              <a:t>prepararse y manejar las situaciones de desastre</a:t>
            </a:r>
            <a:r>
              <a:rPr lang="es-MX" sz="2800" dirty="0">
                <a:latin typeface="Franklin Gothic Demi Cond" panose="020B0706030402020204" pitchFamily="34" charset="0"/>
              </a:rPr>
              <a:t>, así como para la </a:t>
            </a:r>
            <a:r>
              <a:rPr lang="es-MX" sz="2800" dirty="0">
                <a:solidFill>
                  <a:schemeClr val="tx2">
                    <a:lumMod val="75000"/>
                    <a:lumOff val="25000"/>
                  </a:schemeClr>
                </a:solidFill>
                <a:latin typeface="Franklin Gothic Demi Cond" panose="020B0706030402020204" pitchFamily="34" charset="0"/>
              </a:rPr>
              <a:t>posterior recuperación</a:t>
            </a:r>
            <a:r>
              <a:rPr lang="es-MX" sz="2800" dirty="0">
                <a:latin typeface="Franklin Gothic Demi Cond" panose="020B0706030402020204" pitchFamily="34" charset="0"/>
              </a:rPr>
              <a:t>, entiéndase: </a:t>
            </a:r>
            <a:r>
              <a:rPr lang="es-MX" sz="2800" dirty="0">
                <a:solidFill>
                  <a:schemeClr val="tx2">
                    <a:lumMod val="75000"/>
                    <a:lumOff val="25000"/>
                  </a:schemeClr>
                </a:solidFill>
                <a:latin typeface="Franklin Gothic Demi Cond" panose="020B0706030402020204" pitchFamily="34" charset="0"/>
              </a:rPr>
              <a:t>rehabilitación y reconstrucción</a:t>
            </a:r>
            <a:r>
              <a:rPr lang="es-MX" sz="2800" dirty="0">
                <a:latin typeface="Franklin Gothic Demi Cond" panose="020B0706030402020204" pitchFamily="34" charset="0"/>
              </a:rPr>
              <a:t>. Estas acciones tienen el </a:t>
            </a:r>
            <a:r>
              <a:rPr lang="es-MX" sz="2800" dirty="0">
                <a:solidFill>
                  <a:schemeClr val="tx2">
                    <a:lumMod val="75000"/>
                    <a:lumOff val="25000"/>
                  </a:schemeClr>
                </a:solidFill>
                <a:latin typeface="Franklin Gothic Demi Cond" panose="020B0706030402020204" pitchFamily="34" charset="0"/>
              </a:rPr>
              <a:t>propósito explícito de contribuir a la seguridad, el bienestar y calidad de vida de las personas y al desarrollo sostenible </a:t>
            </a:r>
            <a:r>
              <a:rPr lang="es-MX" sz="2800" dirty="0">
                <a:latin typeface="Franklin Gothic Demi Cond" panose="020B0706030402020204" pitchFamily="34" charset="0"/>
              </a:rPr>
              <a:t>(Ley 1523 de 2012). </a:t>
            </a:r>
            <a:endParaRPr lang="es-CO" sz="2800" dirty="0">
              <a:latin typeface="Franklin Gothic Demi Cond" panose="020B07060304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3" y="-25986"/>
            <a:ext cx="5329587" cy="1765426"/>
          </a:xfrm>
          <a:prstGeom prst="rect">
            <a:avLst/>
          </a:prstGeom>
        </p:spPr>
      </p:pic>
    </p:spTree>
    <p:extLst>
      <p:ext uri="{BB962C8B-B14F-4D97-AF65-F5344CB8AC3E}">
        <p14:creationId xmlns:p14="http://schemas.microsoft.com/office/powerpoint/2010/main" val="113148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9" name="Marcador de contenido 3"/>
          <p:cNvGraphicFramePr>
            <a:graphicFrameLocks/>
          </p:cNvGraphicFramePr>
          <p:nvPr>
            <p:extLst>
              <p:ext uri="{D42A27DB-BD31-4B8C-83A1-F6EECF244321}">
                <p14:modId xmlns:p14="http://schemas.microsoft.com/office/powerpoint/2010/main" val="2980386100"/>
              </p:ext>
            </p:extLst>
          </p:nvPr>
        </p:nvGraphicFramePr>
        <p:xfrm>
          <a:off x="655320" y="109410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3203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8" name="Marcador de contenido 3"/>
          <p:cNvGraphicFramePr>
            <a:graphicFrameLocks/>
          </p:cNvGraphicFramePr>
          <p:nvPr>
            <p:extLst>
              <p:ext uri="{D42A27DB-BD31-4B8C-83A1-F6EECF244321}">
                <p14:modId xmlns:p14="http://schemas.microsoft.com/office/powerpoint/2010/main" val="4267742183"/>
              </p:ext>
            </p:extLst>
          </p:nvPr>
        </p:nvGraphicFramePr>
        <p:xfrm>
          <a:off x="496876" y="1146356"/>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9082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Rectángulo 1"/>
          <p:cNvSpPr/>
          <p:nvPr/>
        </p:nvSpPr>
        <p:spPr>
          <a:xfrm>
            <a:off x="1972491" y="698048"/>
            <a:ext cx="7236823" cy="646331"/>
          </a:xfrm>
          <a:prstGeom prst="rect">
            <a:avLst/>
          </a:prstGeom>
        </p:spPr>
        <p:txBody>
          <a:bodyPr wrap="square">
            <a:spAutoFit/>
          </a:bodyPr>
          <a:lstStyle/>
          <a:p>
            <a:pPr algn="ctr"/>
            <a:r>
              <a:rPr lang="es-ES" sz="3600" b="1" dirty="0"/>
              <a:t>PERIODO DE TRANSICIÓN CLIMÁTICO</a:t>
            </a:r>
            <a:endParaRPr lang="es-CO" sz="3600" dirty="0"/>
          </a:p>
        </p:txBody>
      </p:sp>
      <p:pic>
        <p:nvPicPr>
          <p:cNvPr id="9" name="Marcador de contenido 3"/>
          <p:cNvPicPr>
            <a:picLocks noChangeAspect="1"/>
          </p:cNvPicPr>
          <p:nvPr/>
        </p:nvPicPr>
        <p:blipFill>
          <a:blip r:embed="rId4"/>
          <a:stretch>
            <a:fillRect/>
          </a:stretch>
        </p:blipFill>
        <p:spPr>
          <a:xfrm>
            <a:off x="472440" y="1861439"/>
            <a:ext cx="5588807" cy="3279872"/>
          </a:xfrm>
          <a:prstGeom prst="rect">
            <a:avLst/>
          </a:prstGeom>
        </p:spPr>
      </p:pic>
      <p:sp>
        <p:nvSpPr>
          <p:cNvPr id="10" name="Rectángulo 9"/>
          <p:cNvSpPr/>
          <p:nvPr/>
        </p:nvSpPr>
        <p:spPr>
          <a:xfrm>
            <a:off x="6862412" y="2187014"/>
            <a:ext cx="4053840" cy="2677656"/>
          </a:xfrm>
          <a:prstGeom prst="rect">
            <a:avLst/>
          </a:prstGeom>
        </p:spPr>
        <p:txBody>
          <a:bodyPr wrap="square">
            <a:spAutoFit/>
          </a:bodyPr>
          <a:lstStyle/>
          <a:p>
            <a:pPr algn="just"/>
            <a:r>
              <a:rPr lang="es-419" sz="2400" dirty="0">
                <a:latin typeface="Arial" panose="020B0604020202020204" pitchFamily="34" charset="0"/>
                <a:cs typeface="Arial" panose="020B0604020202020204" pitchFamily="34" charset="0"/>
              </a:rPr>
              <a:t>Estamos atravesando un período de transición entre la temporada del fenómeno de El Niño y una temporada de lluvias, sin que se haya determinado aún el inicio del fenómeno de La Niña.</a:t>
            </a:r>
          </a:p>
        </p:txBody>
      </p:sp>
    </p:spTree>
    <p:extLst>
      <p:ext uri="{BB962C8B-B14F-4D97-AF65-F5344CB8AC3E}">
        <p14:creationId xmlns:p14="http://schemas.microsoft.com/office/powerpoint/2010/main" val="2232558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552450" y="467055"/>
            <a:ext cx="9930019" cy="4216539"/>
          </a:xfrm>
          <a:prstGeom prst="rect">
            <a:avLst/>
          </a:prstGeom>
          <a:noFill/>
        </p:spPr>
        <p:txBody>
          <a:bodyPr wrap="square" rtlCol="0">
            <a:spAutoFit/>
          </a:bodyPr>
          <a:lstStyle/>
          <a:p>
            <a:r>
              <a:rPr lang="es-MX" sz="4000" b="1" dirty="0">
                <a:latin typeface="Franklin Gothic Demi" panose="020B0703020102020204" pitchFamily="34" charset="0"/>
              </a:rPr>
              <a:t>MANEJO DEL DESASTRE</a:t>
            </a:r>
          </a:p>
          <a:p>
            <a:endParaRPr lang="es-MX" dirty="0"/>
          </a:p>
          <a:p>
            <a:endParaRPr lang="es-MX" dirty="0">
              <a:latin typeface="Franklin Gothic Demi" panose="020B0703020102020204" pitchFamily="34" charset="0"/>
            </a:endParaRPr>
          </a:p>
          <a:p>
            <a:endParaRPr lang="es-MX" dirty="0">
              <a:latin typeface="Franklin Gothic Demi" panose="020B0703020102020204" pitchFamily="34" charset="0"/>
            </a:endParaRPr>
          </a:p>
          <a:p>
            <a:endParaRPr lang="es-MX" dirty="0">
              <a:latin typeface="Franklin Gothic Demi" panose="020B0703020102020204" pitchFamily="34" charset="0"/>
            </a:endParaRPr>
          </a:p>
          <a:p>
            <a:endParaRPr lang="es-MX" dirty="0">
              <a:latin typeface="Franklin Gothic Demi" panose="020B0703020102020204" pitchFamily="34" charset="0"/>
            </a:endParaRPr>
          </a:p>
          <a:p>
            <a:endParaRPr lang="es-MX" dirty="0">
              <a:latin typeface="Franklin Gothic Demi" panose="020B0703020102020204" pitchFamily="34" charset="0"/>
            </a:endParaRPr>
          </a:p>
          <a:p>
            <a:endParaRPr lang="es-MX" dirty="0">
              <a:latin typeface="Franklin Gothic Demi" panose="020B0703020102020204" pitchFamily="34" charset="0"/>
            </a:endParaRPr>
          </a:p>
          <a:p>
            <a:endParaRPr lang="es-MX" dirty="0">
              <a:latin typeface="Franklin Gothic Demi" panose="020B0703020102020204" pitchFamily="34" charset="0"/>
            </a:endParaRPr>
          </a:p>
          <a:p>
            <a:r>
              <a:rPr lang="es-MX" sz="2400" dirty="0">
                <a:latin typeface="Franklin Gothic Demi" panose="020B0703020102020204" pitchFamily="34" charset="0"/>
              </a:rPr>
              <a:t>       Atención </a:t>
            </a:r>
          </a:p>
          <a:p>
            <a:r>
              <a:rPr lang="es-MX" sz="2400" dirty="0">
                <a:latin typeface="Franklin Gothic Demi" panose="020B0703020102020204" pitchFamily="34" charset="0"/>
              </a:rPr>
              <a:t>de emergencias </a:t>
            </a:r>
          </a:p>
          <a:p>
            <a:endParaRPr lang="es-MX" dirty="0"/>
          </a:p>
          <a:p>
            <a:endParaRPr lang="es-MX" dirty="0"/>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815" y="1448770"/>
            <a:ext cx="4319288" cy="2429600"/>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6215" y="3878370"/>
            <a:ext cx="4300888" cy="2419249"/>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7076" y="1872718"/>
            <a:ext cx="2844443" cy="37925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75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166190" y="888500"/>
            <a:ext cx="9395792" cy="2246769"/>
          </a:xfrm>
          <a:prstGeom prst="rect">
            <a:avLst/>
          </a:prstGeom>
          <a:noFill/>
        </p:spPr>
        <p:txBody>
          <a:bodyPr wrap="square" rtlCol="0">
            <a:spAutoFit/>
          </a:bodyPr>
          <a:lstStyle/>
          <a:p>
            <a:r>
              <a:rPr lang="es-MX" sz="4000" b="1" dirty="0">
                <a:latin typeface="Franklin Gothic Demi" panose="020B0703020102020204" pitchFamily="34" charset="0"/>
              </a:rPr>
              <a:t>MANEJO DEL DESASTRE</a:t>
            </a:r>
          </a:p>
          <a:p>
            <a:endParaRPr lang="es-MX" dirty="0"/>
          </a:p>
          <a:p>
            <a:r>
              <a:rPr lang="es-MX" sz="2400" dirty="0">
                <a:latin typeface="Franklin Gothic Demi" panose="020B0703020102020204" pitchFamily="34" charset="0"/>
              </a:rPr>
              <a:t>EDAN (Evaluación de daños y análisis de necesidades)</a:t>
            </a:r>
          </a:p>
          <a:p>
            <a:endParaRPr lang="es-MX" dirty="0"/>
          </a:p>
          <a:p>
            <a:endParaRPr lang="es-MX" dirty="0"/>
          </a:p>
          <a:p>
            <a:endParaRPr lang="es-MX" dirty="0"/>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599" y="2468236"/>
            <a:ext cx="4585252" cy="3438939"/>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826" y="2246529"/>
            <a:ext cx="2837642" cy="3783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4725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166190" y="888500"/>
            <a:ext cx="9395792" cy="1815882"/>
          </a:xfrm>
          <a:prstGeom prst="rect">
            <a:avLst/>
          </a:prstGeom>
          <a:noFill/>
        </p:spPr>
        <p:txBody>
          <a:bodyPr wrap="square" rtlCol="0">
            <a:spAutoFit/>
          </a:bodyPr>
          <a:lstStyle/>
          <a:p>
            <a:r>
              <a:rPr lang="es-MX" sz="4000" b="1" dirty="0">
                <a:latin typeface="Franklin Gothic Demi" panose="020B0703020102020204" pitchFamily="34" charset="0"/>
              </a:rPr>
              <a:t>MANEJO DEL DESASTRE</a:t>
            </a:r>
          </a:p>
          <a:p>
            <a:endParaRPr lang="es-MX" dirty="0"/>
          </a:p>
          <a:p>
            <a:r>
              <a:rPr lang="es-MX" dirty="0">
                <a:latin typeface="Franklin Gothic Demi" panose="020B0703020102020204" pitchFamily="34" charset="0"/>
              </a:rPr>
              <a:t>ACCIONES INTERVENCIÓN  EMCARTAGO CONQUISTADORES</a:t>
            </a:r>
          </a:p>
          <a:p>
            <a:endParaRPr lang="es-MX" dirty="0"/>
          </a:p>
          <a:p>
            <a:endParaRPr lang="es-MX" dirty="0"/>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882" y="2205168"/>
            <a:ext cx="5325834" cy="3994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427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086677" y="113272"/>
            <a:ext cx="9395792" cy="1538883"/>
          </a:xfrm>
          <a:prstGeom prst="rect">
            <a:avLst/>
          </a:prstGeom>
          <a:noFill/>
        </p:spPr>
        <p:txBody>
          <a:bodyPr wrap="square" rtlCol="0">
            <a:spAutoFit/>
          </a:bodyPr>
          <a:lstStyle/>
          <a:p>
            <a:r>
              <a:rPr lang="es-MX" sz="4000" b="1" dirty="0">
                <a:latin typeface="Franklin Gothic Demi" panose="020B0703020102020204" pitchFamily="34" charset="0"/>
              </a:rPr>
              <a:t>PLANEACIÓN </a:t>
            </a:r>
          </a:p>
          <a:p>
            <a:endParaRPr lang="es-MX" dirty="0"/>
          </a:p>
          <a:p>
            <a:endParaRPr lang="es-MX" dirty="0"/>
          </a:p>
          <a:p>
            <a:endParaRPr lang="es-MX" dirty="0"/>
          </a:p>
        </p:txBody>
      </p:sp>
      <p:graphicFrame>
        <p:nvGraphicFramePr>
          <p:cNvPr id="8" name="Tabla 7"/>
          <p:cNvGraphicFramePr>
            <a:graphicFrameLocks noGrp="1"/>
          </p:cNvGraphicFramePr>
          <p:nvPr>
            <p:extLst>
              <p:ext uri="{D42A27DB-BD31-4B8C-83A1-F6EECF244321}">
                <p14:modId xmlns:p14="http://schemas.microsoft.com/office/powerpoint/2010/main" val="1572158951"/>
              </p:ext>
            </p:extLst>
          </p:nvPr>
        </p:nvGraphicFramePr>
        <p:xfrm>
          <a:off x="874642" y="776057"/>
          <a:ext cx="10536307" cy="5777192"/>
        </p:xfrm>
        <a:graphic>
          <a:graphicData uri="http://schemas.openxmlformats.org/drawingml/2006/table">
            <a:tbl>
              <a:tblPr firstRow="1" bandRow="1">
                <a:tableStyleId>{5C22544A-7EE6-4342-B048-85BDC9FD1C3A}</a:tableStyleId>
              </a:tblPr>
              <a:tblGrid>
                <a:gridCol w="1178747">
                  <a:extLst>
                    <a:ext uri="{9D8B030D-6E8A-4147-A177-3AD203B41FA5}">
                      <a16:colId xmlns:a16="http://schemas.microsoft.com/office/drawing/2014/main" val="624921308"/>
                    </a:ext>
                  </a:extLst>
                </a:gridCol>
                <a:gridCol w="4716379">
                  <a:extLst>
                    <a:ext uri="{9D8B030D-6E8A-4147-A177-3AD203B41FA5}">
                      <a16:colId xmlns:a16="http://schemas.microsoft.com/office/drawing/2014/main" val="3440180105"/>
                    </a:ext>
                  </a:extLst>
                </a:gridCol>
                <a:gridCol w="1411706">
                  <a:extLst>
                    <a:ext uri="{9D8B030D-6E8A-4147-A177-3AD203B41FA5}">
                      <a16:colId xmlns:a16="http://schemas.microsoft.com/office/drawing/2014/main" val="2388538892"/>
                    </a:ext>
                  </a:extLst>
                </a:gridCol>
                <a:gridCol w="1769035">
                  <a:extLst>
                    <a:ext uri="{9D8B030D-6E8A-4147-A177-3AD203B41FA5}">
                      <a16:colId xmlns:a16="http://schemas.microsoft.com/office/drawing/2014/main" val="2459410931"/>
                    </a:ext>
                  </a:extLst>
                </a:gridCol>
                <a:gridCol w="1460440">
                  <a:extLst>
                    <a:ext uri="{9D8B030D-6E8A-4147-A177-3AD203B41FA5}">
                      <a16:colId xmlns:a16="http://schemas.microsoft.com/office/drawing/2014/main" val="3519512158"/>
                    </a:ext>
                  </a:extLst>
                </a:gridCol>
              </a:tblGrid>
              <a:tr h="459740">
                <a:tc>
                  <a:txBody>
                    <a:bodyPr/>
                    <a:lstStyle/>
                    <a:p>
                      <a:pPr algn="ctr"/>
                      <a:r>
                        <a:rPr lang="es-MX" sz="800" b="1" dirty="0">
                          <a:latin typeface="Arial" panose="020B0604020202020204" pitchFamily="34" charset="0"/>
                          <a:cs typeface="Arial" panose="020B0604020202020204" pitchFamily="34" charset="0"/>
                        </a:rPr>
                        <a:t>Programa</a:t>
                      </a:r>
                      <a:endParaRPr lang="en-US" sz="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800" b="1" dirty="0">
                          <a:latin typeface="Arial" panose="020B0604020202020204" pitchFamily="34" charset="0"/>
                          <a:cs typeface="Arial" panose="020B0604020202020204" pitchFamily="34" charset="0"/>
                        </a:rPr>
                        <a:t>Línea Plan de Desarrollo</a:t>
                      </a:r>
                      <a:endParaRPr lang="en-US" sz="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800" b="1" dirty="0">
                          <a:latin typeface="Arial" panose="020B0604020202020204" pitchFamily="34" charset="0"/>
                          <a:cs typeface="Arial" panose="020B0604020202020204" pitchFamily="34" charset="0"/>
                        </a:rPr>
                        <a:t>Corto</a:t>
                      </a:r>
                      <a:endParaRPr lang="en-US" sz="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800" b="1" dirty="0">
                          <a:latin typeface="Arial" panose="020B0604020202020204" pitchFamily="34" charset="0"/>
                          <a:cs typeface="Arial" panose="020B0604020202020204" pitchFamily="34" charset="0"/>
                        </a:rPr>
                        <a:t>Mediano</a:t>
                      </a:r>
                      <a:endParaRPr lang="en-US" sz="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800" b="1" dirty="0">
                          <a:latin typeface="Arial" panose="020B0604020202020204" pitchFamily="34" charset="0"/>
                          <a:cs typeface="Arial" panose="020B0604020202020204" pitchFamily="34" charset="0"/>
                        </a:rPr>
                        <a:t>Largo</a:t>
                      </a:r>
                      <a:endParaRPr lang="en-US" sz="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extLst>
                  <a:ext uri="{0D108BD9-81ED-4DB2-BD59-A6C34878D82A}">
                    <a16:rowId xmlns:a16="http://schemas.microsoft.com/office/drawing/2014/main" val="2278361824"/>
                  </a:ext>
                </a:extLst>
              </a:tr>
              <a:tr h="459740">
                <a:tc rowSpan="5">
                  <a:txBody>
                    <a:bodyPr/>
                    <a:lstStyle/>
                    <a:p>
                      <a:endParaRPr lang="es-MX" sz="800" dirty="0">
                        <a:latin typeface="Arial" panose="020B0604020202020204" pitchFamily="34" charset="0"/>
                        <a:cs typeface="Arial" panose="020B0604020202020204" pitchFamily="34" charset="0"/>
                      </a:endParaRPr>
                    </a:p>
                    <a:p>
                      <a:endParaRPr lang="es-MX" sz="800" dirty="0">
                        <a:latin typeface="Arial" panose="020B0604020202020204" pitchFamily="34" charset="0"/>
                        <a:cs typeface="Arial" panose="020B0604020202020204" pitchFamily="34" charset="0"/>
                      </a:endParaRPr>
                    </a:p>
                    <a:p>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endParaRPr lang="es-MX" sz="800" dirty="0">
                        <a:latin typeface="Arial" panose="020B0604020202020204" pitchFamily="34" charset="0"/>
                        <a:cs typeface="Arial" panose="020B0604020202020204" pitchFamily="34" charset="0"/>
                      </a:endParaRPr>
                    </a:p>
                    <a:p>
                      <a:pPr algn="ctr"/>
                      <a:r>
                        <a:rPr lang="es-MX" sz="800" dirty="0">
                          <a:latin typeface="Arial" panose="020B0604020202020204" pitchFamily="34" charset="0"/>
                          <a:cs typeface="Arial" panose="020B0604020202020204" pitchFamily="34" charset="0"/>
                        </a:rPr>
                        <a:t>GESTIÓN</a:t>
                      </a:r>
                      <a:r>
                        <a:rPr lang="es-MX" sz="800" baseline="0" dirty="0">
                          <a:latin typeface="Arial" panose="020B0604020202020204" pitchFamily="34" charset="0"/>
                          <a:cs typeface="Arial" panose="020B0604020202020204" pitchFamily="34" charset="0"/>
                        </a:rPr>
                        <a:t>  DEL RIESGO DE DESASTRES Y  EMERGENCIAS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MX" sz="800" b="0" i="0" u="none" strike="noStrike" dirty="0">
                          <a:solidFill>
                            <a:srgbClr val="000000"/>
                          </a:solidFill>
                          <a:effectLst/>
                          <a:latin typeface="Arial" panose="020B0604020202020204" pitchFamily="34" charset="0"/>
                          <a:cs typeface="Arial" panose="020B0604020202020204" pitchFamily="34" charset="0"/>
                        </a:rPr>
                        <a:t>*Revisión y actualización del Plan Municipal de Gestión del Riesgo. </a:t>
                      </a:r>
                    </a:p>
                    <a:p>
                      <a:pPr algn="just" fontAlgn="ctr"/>
                      <a:r>
                        <a:rPr lang="es-MX" sz="800" b="0" i="0" u="none" strike="noStrike" dirty="0">
                          <a:solidFill>
                            <a:srgbClr val="000000"/>
                          </a:solidFill>
                          <a:effectLst/>
                          <a:latin typeface="Arial" panose="020B0604020202020204" pitchFamily="34" charset="0"/>
                          <a:cs typeface="Arial" panose="020B0604020202020204" pitchFamily="34" charset="0"/>
                        </a:rPr>
                        <a:t>*Fortalecer y operativizar el Plan Municipal para la Gestión del Riesgo (PMGR) y Estrategia Municipales de Respuesta a Emergencia EMRE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Actualizació</a:t>
                      </a:r>
                      <a:r>
                        <a:rPr lang="es-MX" sz="800" baseline="0" dirty="0">
                          <a:latin typeface="Arial" panose="020B0604020202020204" pitchFamily="34" charset="0"/>
                          <a:cs typeface="Arial" panose="020B0604020202020204" pitchFamily="34" charset="0"/>
                        </a:rPr>
                        <a:t>n y adopción del PMGRD y EMRE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2655876"/>
                  </a:ext>
                </a:extLst>
              </a:tr>
              <a:tr h="1020399">
                <a:tc vMerge="1">
                  <a:txBody>
                    <a:bodyPr/>
                    <a:lstStyle/>
                    <a:p>
                      <a:endParaRPr lang="en-US" sz="1500" dirty="0">
                        <a:latin typeface="Franklin Gothic Demi" panose="020B07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*Realizar estudio de evaluación y zonificación del riesgo de desastre. </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*Realizar estudio del detalle de cartografía para la evaluación y zonificación del riesgo de desastre y desarrollar un diagnóstico de vulnerabilidad específica de las comunidades en zonas de riesgo</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*Evaluación de la vulnerabilidad de las edificaciones indispensables de atención a la  comunidad para que se realicen los reforzamientos a que haya lugar (artículo 54 de la Ley 400 de 1998). </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*Formular e implementar un plan municipal para la Gestión del Riesgo de Desastres del sector educación, con el objeto de evaluar la infraestructura de las sedes educativas.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*Capacitación</a:t>
                      </a:r>
                      <a:r>
                        <a:rPr lang="es-MX" sz="800" baseline="0" dirty="0">
                          <a:latin typeface="Arial" panose="020B0604020202020204" pitchFamily="34" charset="0"/>
                          <a:cs typeface="Arial" panose="020B0604020202020204" pitchFamily="34" charset="0"/>
                        </a:rPr>
                        <a:t> para la formulación de PEGRD </a:t>
                      </a:r>
                    </a:p>
                    <a:p>
                      <a:r>
                        <a:rPr lang="es-MX" sz="800" baseline="0" dirty="0">
                          <a:latin typeface="Arial" panose="020B0604020202020204" pitchFamily="34" charset="0"/>
                          <a:cs typeface="Arial" panose="020B0604020202020204" pitchFamily="34" charset="0"/>
                        </a:rPr>
                        <a:t>*Inspección locativa para verificación estructural para norma </a:t>
                      </a:r>
                      <a:r>
                        <a:rPr lang="es-MX" sz="800" baseline="0" dirty="0" err="1">
                          <a:latin typeface="Arial" panose="020B0604020202020204" pitchFamily="34" charset="0"/>
                          <a:cs typeface="Arial" panose="020B0604020202020204" pitchFamily="34" charset="0"/>
                        </a:rPr>
                        <a:t>sismoresistente</a:t>
                      </a:r>
                      <a:r>
                        <a:rPr lang="es-MX" sz="800" baseline="0" dirty="0">
                          <a:latin typeface="Arial" panose="020B0604020202020204" pitchFamily="34" charset="0"/>
                          <a:cs typeface="Arial" panose="020B0604020202020204" pitchFamily="34" charset="0"/>
                        </a:rPr>
                        <a:t> en edificaciones indispensables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*Gestión ante CVC </a:t>
                      </a:r>
                      <a:r>
                        <a:rPr lang="es-MX" sz="800" baseline="0" dirty="0">
                          <a:latin typeface="Arial" panose="020B0604020202020204" pitchFamily="34" charset="0"/>
                          <a:cs typeface="Arial" panose="020B0604020202020204" pitchFamily="34" charset="0"/>
                        </a:rPr>
                        <a:t> para financiación de </a:t>
                      </a:r>
                      <a:r>
                        <a:rPr lang="es-MX" sz="800" dirty="0">
                          <a:latin typeface="Arial" panose="020B0604020202020204" pitchFamily="34" charset="0"/>
                          <a:cs typeface="Arial" panose="020B0604020202020204" pitchFamily="34" charset="0"/>
                        </a:rPr>
                        <a:t>estudios de</a:t>
                      </a:r>
                      <a:r>
                        <a:rPr lang="es-MX" sz="800" baseline="0" dirty="0">
                          <a:latin typeface="Arial" panose="020B0604020202020204" pitchFamily="34" charset="0"/>
                          <a:cs typeface="Arial" panose="020B0604020202020204" pitchFamily="34" charset="0"/>
                        </a:rPr>
                        <a:t> escenarios de riesgo  por movimiento en masa, inundación, y avenida torrencial en a zona urbana a detalle 1:5000</a:t>
                      </a:r>
                    </a:p>
                    <a:p>
                      <a:pPr marL="0" marR="0" indent="0" algn="l" defTabSz="914400" rtl="0" eaLnBrk="1" fontAlgn="auto" latinLnBrk="0" hangingPunct="1">
                        <a:lnSpc>
                          <a:spcPct val="100000"/>
                        </a:lnSpc>
                        <a:spcBef>
                          <a:spcPts val="0"/>
                        </a:spcBef>
                        <a:spcAft>
                          <a:spcPts val="0"/>
                        </a:spcAft>
                        <a:buClrTx/>
                        <a:buSzTx/>
                        <a:buFontTx/>
                        <a:buNone/>
                        <a:tabLst/>
                        <a:defRPr/>
                      </a:pPr>
                      <a:r>
                        <a:rPr lang="es-MX" sz="800" baseline="0" dirty="0">
                          <a:latin typeface="Arial" panose="020B0604020202020204" pitchFamily="34" charset="0"/>
                          <a:cs typeface="Arial" panose="020B0604020202020204" pitchFamily="34" charset="0"/>
                        </a:rPr>
                        <a:t>*Inspección locativa para verificación estructural para norma </a:t>
                      </a:r>
                      <a:r>
                        <a:rPr lang="es-MX" sz="800" baseline="0" dirty="0" err="1">
                          <a:latin typeface="Arial" panose="020B0604020202020204" pitchFamily="34" charset="0"/>
                          <a:cs typeface="Arial" panose="020B0604020202020204" pitchFamily="34" charset="0"/>
                        </a:rPr>
                        <a:t>sismoresistente</a:t>
                      </a:r>
                      <a:r>
                        <a:rPr lang="es-MX" sz="800" baseline="0" dirty="0">
                          <a:latin typeface="Arial" panose="020B0604020202020204" pitchFamily="34" charset="0"/>
                          <a:cs typeface="Arial" panose="020B0604020202020204" pitchFamily="34" charset="0"/>
                        </a:rPr>
                        <a:t> en edificaciones indispensables  </a:t>
                      </a:r>
                    </a:p>
                    <a:p>
                      <a:pPr marL="0" marR="0" indent="0" algn="l" defTabSz="914400" rtl="0" eaLnBrk="1" fontAlgn="auto" latinLnBrk="0" hangingPunct="1">
                        <a:lnSpc>
                          <a:spcPct val="100000"/>
                        </a:lnSpc>
                        <a:spcBef>
                          <a:spcPts val="0"/>
                        </a:spcBef>
                        <a:spcAft>
                          <a:spcPts val="0"/>
                        </a:spcAft>
                        <a:buClrTx/>
                        <a:buSzTx/>
                        <a:buFontTx/>
                        <a:buNone/>
                        <a:tabLst/>
                        <a:defRPr/>
                      </a:pPr>
                      <a:r>
                        <a:rPr lang="es-MX" sz="800" baseline="0" dirty="0">
                          <a:latin typeface="Arial" panose="020B0604020202020204" pitchFamily="34" charset="0"/>
                          <a:cs typeface="Arial" panose="020B0604020202020204" pitchFamily="34" charset="0"/>
                        </a:rPr>
                        <a:t>*Seguimiento   y evaluación de PEGRD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800" baseline="0" dirty="0">
                          <a:latin typeface="Arial" panose="020B0604020202020204" pitchFamily="34" charset="0"/>
                          <a:cs typeface="Arial" panose="020B0604020202020204" pitchFamily="34" charset="0"/>
                        </a:rPr>
                        <a:t>*Inspección locativa para verificación estructural para norma </a:t>
                      </a:r>
                      <a:r>
                        <a:rPr lang="es-MX" sz="800" baseline="0" dirty="0" err="1">
                          <a:latin typeface="Arial" panose="020B0604020202020204" pitchFamily="34" charset="0"/>
                          <a:cs typeface="Arial" panose="020B0604020202020204" pitchFamily="34" charset="0"/>
                        </a:rPr>
                        <a:t>sismoresistente</a:t>
                      </a:r>
                      <a:r>
                        <a:rPr lang="es-MX" sz="800" baseline="0" dirty="0">
                          <a:latin typeface="Arial" panose="020B0604020202020204" pitchFamily="34" charset="0"/>
                          <a:cs typeface="Arial" panose="020B0604020202020204" pitchFamily="34" charset="0"/>
                        </a:rPr>
                        <a:t> en edificaciones indispensables  </a:t>
                      </a:r>
                      <a:endParaRPr lang="en-US" sz="8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800" baseline="0" dirty="0">
                          <a:latin typeface="Arial" panose="020B0604020202020204" pitchFamily="34" charset="0"/>
                          <a:cs typeface="Arial" panose="020B0604020202020204" pitchFamily="34" charset="0"/>
                        </a:rPr>
                        <a:t>*Seguimiento   y evaluación de PEGRD </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0382670"/>
                  </a:ext>
                </a:extLst>
              </a:tr>
              <a:tr h="1322540">
                <a:tc vMerge="1">
                  <a:txBody>
                    <a:bodyPr/>
                    <a:lstStyle/>
                    <a:p>
                      <a:endParaRPr lang="en-US" sz="1500">
                        <a:latin typeface="Franklin Gothic Demi" panose="020B07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*Fortalecimiento institucional y articulación de todos los organismos de prevención, atención de emergencias y gestión del riesgo del municipio. </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*Fortalecer el consejo municipal de gestión del riesgo con la adquisición de suministros y equipos para la atención de emergencias. </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*Fortalecer y operativisar las redes de información y comunicación de la Gestión del Riesgo de Desastres (Redes sociales - Democratizar el conocimiento).</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*Fortalecer y operativizar el Consejo Municipal Gestión del riesgo. </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*Fortalecimiento financiero para las entidades de Socorro con el propósito de atender de manera adecuada y oportuna una situación de emergencia y desastre (destinar el 0, 5 del 2 % del Fondo Municipal de Gestión del Riesgo de Desastres)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*Suministro de AHE (mercados, frazadas,</a:t>
                      </a:r>
                      <a:r>
                        <a:rPr lang="es-MX" sz="800" baseline="0" dirty="0">
                          <a:latin typeface="Arial" panose="020B0604020202020204" pitchFamily="34" charset="0"/>
                          <a:cs typeface="Arial" panose="020B0604020202020204" pitchFamily="34" charset="0"/>
                        </a:rPr>
                        <a:t> materiales de construcción)</a:t>
                      </a:r>
                    </a:p>
                    <a:p>
                      <a:r>
                        <a:rPr lang="es-MX" sz="800" baseline="0" dirty="0">
                          <a:latin typeface="Arial" panose="020B0604020202020204" pitchFamily="34" charset="0"/>
                          <a:cs typeface="Arial" panose="020B0604020202020204" pitchFamily="34" charset="0"/>
                        </a:rPr>
                        <a:t>*Suministro de combustible y alimentación para apoyo de organismos de socorro</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*Presentar proyecto de</a:t>
                      </a:r>
                      <a:r>
                        <a:rPr lang="es-MX" sz="800" baseline="0" dirty="0">
                          <a:latin typeface="Arial" panose="020B0604020202020204" pitchFamily="34" charset="0"/>
                          <a:cs typeface="Arial" panose="020B0604020202020204" pitchFamily="34" charset="0"/>
                        </a:rPr>
                        <a:t> acuerdo para modificación del Acuerdo N°014 de 2016 con el propósito de lograr  un f</a:t>
                      </a:r>
                      <a:r>
                        <a:rPr lang="es-MX" sz="800" dirty="0">
                          <a:latin typeface="Arial" panose="020B0604020202020204" pitchFamily="34" charset="0"/>
                          <a:cs typeface="Arial" panose="020B0604020202020204" pitchFamily="34" charset="0"/>
                        </a:rPr>
                        <a:t>ortalecimiento financiero de</a:t>
                      </a:r>
                      <a:r>
                        <a:rPr lang="es-MX" sz="800" baseline="0" dirty="0">
                          <a:latin typeface="Arial" panose="020B0604020202020204" pitchFamily="34" charset="0"/>
                          <a:cs typeface="Arial" panose="020B0604020202020204" pitchFamily="34" charset="0"/>
                        </a:rPr>
                        <a:t> organismos de socorro en donde se destine  el 0,5 del 2% del FMGRD </a:t>
                      </a:r>
                    </a:p>
                    <a:p>
                      <a:r>
                        <a:rPr lang="es-MX" sz="800" baseline="0" dirty="0">
                          <a:latin typeface="Arial" panose="020B0604020202020204" pitchFamily="34" charset="0"/>
                          <a:cs typeface="Arial" panose="020B0604020202020204" pitchFamily="34" charset="0"/>
                        </a:rPr>
                        <a:t>*Fortalecimiento  de la red de información y comunicación con la creación de un plan de medios</a:t>
                      </a:r>
                    </a:p>
                    <a:p>
                      <a:r>
                        <a:rPr lang="es-MX" sz="800" baseline="0" dirty="0">
                          <a:latin typeface="Arial" panose="020B0604020202020204" pitchFamily="34" charset="0"/>
                          <a:cs typeface="Arial" panose="020B0604020202020204" pitchFamily="34" charset="0"/>
                        </a:rPr>
                        <a:t>*Creación del Sistema  Municipal de Información Geográfica para la Gestión del Riesgo de Desastres</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*Creación</a:t>
                      </a:r>
                      <a:r>
                        <a:rPr lang="es-MX" sz="800" baseline="0" dirty="0">
                          <a:latin typeface="Arial" panose="020B0604020202020204" pitchFamily="34" charset="0"/>
                          <a:cs typeface="Arial" panose="020B0604020202020204" pitchFamily="34" charset="0"/>
                        </a:rPr>
                        <a:t> de la sala de crisis municipal en articulación con el CRAE</a:t>
                      </a:r>
                    </a:p>
                    <a:p>
                      <a:r>
                        <a:rPr lang="es-MX" sz="800" baseline="0" dirty="0">
                          <a:latin typeface="Arial" panose="020B0604020202020204" pitchFamily="34" charset="0"/>
                          <a:cs typeface="Arial" panose="020B0604020202020204" pitchFamily="34" charset="0"/>
                        </a:rPr>
                        <a:t>*Adquisición de equipos para la atención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29623"/>
                  </a:ext>
                </a:extLst>
              </a:tr>
              <a:tr h="1060029">
                <a:tc vMerge="1">
                  <a:txBody>
                    <a:bodyPr/>
                    <a:lstStyle/>
                    <a:p>
                      <a:endParaRPr lang="en-US" sz="1500" dirty="0">
                        <a:latin typeface="Franklin Gothic Demi" panose="020B07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*Realizar apoyo a la acción </a:t>
                      </a:r>
                      <a:r>
                        <a:rPr lang="es-MX" sz="800" b="0" i="0" u="none" strike="noStrike" dirty="0" err="1">
                          <a:solidFill>
                            <a:srgbClr val="000000"/>
                          </a:solidFill>
                          <a:effectLst/>
                          <a:latin typeface="Arial" panose="020B0604020202020204" pitchFamily="34" charset="0"/>
                          <a:cs typeface="Arial" panose="020B0604020202020204" pitchFamily="34" charset="0"/>
                        </a:rPr>
                        <a:t>bomberil</a:t>
                      </a:r>
                      <a:r>
                        <a:rPr lang="es-MX" sz="800" b="0" i="0" u="none" strike="noStrike" dirty="0">
                          <a:solidFill>
                            <a:srgbClr val="000000"/>
                          </a:solidFill>
                          <a:effectLst/>
                          <a:latin typeface="Arial" panose="020B0604020202020204" pitchFamily="34" charset="0"/>
                          <a:cs typeface="Arial" panose="020B0604020202020204" pitchFamily="34" charset="0"/>
                        </a:rPr>
                        <a:t> en el municipio de Cartago.</a:t>
                      </a:r>
                    </a:p>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*Gestionar la implementación de subestaciones de atención en puntos estratégicos dentro del territorio municipal, en especial la comuna 7 y el sector de Zaragoza.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*Transferencia sobre tasa </a:t>
                      </a:r>
                      <a:r>
                        <a:rPr lang="es-MX" sz="800" dirty="0" err="1">
                          <a:latin typeface="Arial" panose="020B0604020202020204" pitchFamily="34" charset="0"/>
                          <a:cs typeface="Arial" panose="020B0604020202020204" pitchFamily="34" charset="0"/>
                        </a:rPr>
                        <a:t>bomberil</a:t>
                      </a:r>
                      <a:r>
                        <a:rPr lang="es-MX" sz="800"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800" dirty="0">
                          <a:latin typeface="Arial" panose="020B0604020202020204" pitchFamily="34" charset="0"/>
                          <a:cs typeface="Arial" panose="020B0604020202020204" pitchFamily="34" charset="0"/>
                        </a:rPr>
                        <a:t>*Transferencia sobre tasa </a:t>
                      </a:r>
                      <a:r>
                        <a:rPr lang="es-MX" sz="800" dirty="0" err="1">
                          <a:latin typeface="Arial" panose="020B0604020202020204" pitchFamily="34" charset="0"/>
                          <a:cs typeface="Arial" panose="020B0604020202020204" pitchFamily="34" charset="0"/>
                        </a:rPr>
                        <a:t>bomberil</a:t>
                      </a:r>
                      <a:r>
                        <a:rPr lang="es-MX" sz="8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MX" sz="800" dirty="0">
                          <a:latin typeface="Arial" panose="020B0604020202020204" pitchFamily="34" charset="0"/>
                          <a:cs typeface="Arial" panose="020B0604020202020204" pitchFamily="34" charset="0"/>
                        </a:rPr>
                        <a:t>*Gestión para la entrega</a:t>
                      </a:r>
                      <a:r>
                        <a:rPr lang="es-MX" sz="800" baseline="0" dirty="0">
                          <a:latin typeface="Arial" panose="020B0604020202020204" pitchFamily="34" charset="0"/>
                          <a:cs typeface="Arial" panose="020B0604020202020204" pitchFamily="34" charset="0"/>
                        </a:rPr>
                        <a:t> e un lote  para la construcción de una subestación  </a:t>
                      </a:r>
                      <a:r>
                        <a:rPr lang="es-MX" sz="800" baseline="0" dirty="0" err="1">
                          <a:latin typeface="Arial" panose="020B0604020202020204" pitchFamily="34" charset="0"/>
                          <a:cs typeface="Arial" panose="020B0604020202020204" pitchFamily="34" charset="0"/>
                        </a:rPr>
                        <a:t>bomberil</a:t>
                      </a:r>
                      <a:r>
                        <a:rPr lang="es-MX" sz="800" baseline="0" dirty="0">
                          <a:latin typeface="Arial" panose="020B0604020202020204" pitchFamily="34" charset="0"/>
                          <a:cs typeface="Arial" panose="020B0604020202020204" pitchFamily="34" charset="0"/>
                        </a:rPr>
                        <a:t> en la comuna 7</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800" dirty="0">
                          <a:latin typeface="Arial" panose="020B0604020202020204" pitchFamily="34" charset="0"/>
                          <a:cs typeface="Arial" panose="020B0604020202020204" pitchFamily="34" charset="0"/>
                        </a:rPr>
                        <a:t>*Transferencia sobre tasa </a:t>
                      </a:r>
                      <a:r>
                        <a:rPr lang="es-MX" sz="800" dirty="0" err="1">
                          <a:latin typeface="Arial" panose="020B0604020202020204" pitchFamily="34" charset="0"/>
                          <a:cs typeface="Arial" panose="020B0604020202020204" pitchFamily="34" charset="0"/>
                        </a:rPr>
                        <a:t>bomberil</a:t>
                      </a:r>
                      <a:r>
                        <a:rPr lang="es-MX" sz="800"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362211"/>
                  </a:ext>
                </a:extLst>
              </a:tr>
              <a:tr h="566803">
                <a:tc vMerge="1">
                  <a:txBody>
                    <a:bodyPr/>
                    <a:lstStyle/>
                    <a:p>
                      <a:endParaRPr lang="en-US" sz="1500" dirty="0">
                        <a:latin typeface="Franklin Gothic Demi" panose="020B07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800" b="0" i="0" u="none" strike="noStrike" dirty="0">
                          <a:solidFill>
                            <a:srgbClr val="000000"/>
                          </a:solidFill>
                          <a:effectLst/>
                          <a:latin typeface="Arial" panose="020B0604020202020204" pitchFamily="34" charset="0"/>
                          <a:cs typeface="Arial" panose="020B0604020202020204" pitchFamily="34" charset="0"/>
                        </a:rPr>
                        <a:t>*Fortalecimiento institucional y articulación de todos los organismos de prevención, atención de emergencias y gestión del riesgo del municipio.</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*A</a:t>
                      </a:r>
                      <a:r>
                        <a:rPr lang="es-MX" sz="800" baseline="0" dirty="0">
                          <a:latin typeface="Arial" panose="020B0604020202020204" pitchFamily="34" charset="0"/>
                          <a:cs typeface="Arial" panose="020B0604020202020204" pitchFamily="34" charset="0"/>
                        </a:rPr>
                        <a:t>sesoría con profesional especializado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*A</a:t>
                      </a:r>
                      <a:r>
                        <a:rPr lang="es-MX" sz="800" baseline="0" dirty="0">
                          <a:latin typeface="Arial" panose="020B0604020202020204" pitchFamily="34" charset="0"/>
                          <a:cs typeface="Arial" panose="020B0604020202020204" pitchFamily="34" charset="0"/>
                        </a:rPr>
                        <a:t>sesoría con profesional especializado </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800" dirty="0">
                          <a:latin typeface="Arial" panose="020B0604020202020204" pitchFamily="34" charset="0"/>
                          <a:cs typeface="Arial" panose="020B0604020202020204" pitchFamily="34" charset="0"/>
                        </a:rPr>
                        <a:t>*A</a:t>
                      </a:r>
                      <a:r>
                        <a:rPr lang="es-MX" sz="800" baseline="0" dirty="0">
                          <a:latin typeface="Arial" panose="020B0604020202020204" pitchFamily="34" charset="0"/>
                          <a:cs typeface="Arial" panose="020B0604020202020204" pitchFamily="34" charset="0"/>
                        </a:rPr>
                        <a:t>sesoría con profesional especializado </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1965613"/>
                  </a:ext>
                </a:extLst>
              </a:tr>
            </a:tbl>
          </a:graphicData>
        </a:graphic>
      </p:graphicFrame>
    </p:spTree>
    <p:extLst>
      <p:ext uri="{BB962C8B-B14F-4D97-AF65-F5344CB8AC3E}">
        <p14:creationId xmlns:p14="http://schemas.microsoft.com/office/powerpoint/2010/main" val="1374935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086677" y="555857"/>
            <a:ext cx="9395792" cy="1538883"/>
          </a:xfrm>
          <a:prstGeom prst="rect">
            <a:avLst/>
          </a:prstGeom>
          <a:noFill/>
        </p:spPr>
        <p:txBody>
          <a:bodyPr wrap="square" rtlCol="0">
            <a:spAutoFit/>
          </a:bodyPr>
          <a:lstStyle/>
          <a:p>
            <a:r>
              <a:rPr lang="es-MX" sz="4000" b="1" dirty="0">
                <a:latin typeface="Franklin Gothic Demi" panose="020B0703020102020204" pitchFamily="34" charset="0"/>
              </a:rPr>
              <a:t>PLANEACIÓN </a:t>
            </a:r>
          </a:p>
          <a:p>
            <a:endParaRPr lang="es-MX" dirty="0"/>
          </a:p>
          <a:p>
            <a:endParaRPr lang="es-MX" dirty="0"/>
          </a:p>
          <a:p>
            <a:endParaRPr lang="es-MX" dirty="0"/>
          </a:p>
        </p:txBody>
      </p:sp>
      <p:graphicFrame>
        <p:nvGraphicFramePr>
          <p:cNvPr id="8" name="Tabla 7"/>
          <p:cNvGraphicFramePr>
            <a:graphicFrameLocks noGrp="1"/>
          </p:cNvGraphicFramePr>
          <p:nvPr>
            <p:extLst>
              <p:ext uri="{D42A27DB-BD31-4B8C-83A1-F6EECF244321}">
                <p14:modId xmlns:p14="http://schemas.microsoft.com/office/powerpoint/2010/main" val="4131314610"/>
              </p:ext>
            </p:extLst>
          </p:nvPr>
        </p:nvGraphicFramePr>
        <p:xfrm>
          <a:off x="689811" y="1417983"/>
          <a:ext cx="10482933" cy="4528373"/>
        </p:xfrm>
        <a:graphic>
          <a:graphicData uri="http://schemas.openxmlformats.org/drawingml/2006/table">
            <a:tbl>
              <a:tblPr firstRow="1" bandRow="1">
                <a:tableStyleId>{5C22544A-7EE6-4342-B048-85BDC9FD1C3A}</a:tableStyleId>
              </a:tblPr>
              <a:tblGrid>
                <a:gridCol w="1347536">
                  <a:extLst>
                    <a:ext uri="{9D8B030D-6E8A-4147-A177-3AD203B41FA5}">
                      <a16:colId xmlns:a16="http://schemas.microsoft.com/office/drawing/2014/main" val="624921308"/>
                    </a:ext>
                  </a:extLst>
                </a:gridCol>
                <a:gridCol w="4104836">
                  <a:extLst>
                    <a:ext uri="{9D8B030D-6E8A-4147-A177-3AD203B41FA5}">
                      <a16:colId xmlns:a16="http://schemas.microsoft.com/office/drawing/2014/main" val="3440180105"/>
                    </a:ext>
                  </a:extLst>
                </a:gridCol>
                <a:gridCol w="1538885">
                  <a:extLst>
                    <a:ext uri="{9D8B030D-6E8A-4147-A177-3AD203B41FA5}">
                      <a16:colId xmlns:a16="http://schemas.microsoft.com/office/drawing/2014/main" val="2388538892"/>
                    </a:ext>
                  </a:extLst>
                </a:gridCol>
                <a:gridCol w="1862982">
                  <a:extLst>
                    <a:ext uri="{9D8B030D-6E8A-4147-A177-3AD203B41FA5}">
                      <a16:colId xmlns:a16="http://schemas.microsoft.com/office/drawing/2014/main" val="2459410931"/>
                    </a:ext>
                  </a:extLst>
                </a:gridCol>
                <a:gridCol w="1628694">
                  <a:extLst>
                    <a:ext uri="{9D8B030D-6E8A-4147-A177-3AD203B41FA5}">
                      <a16:colId xmlns:a16="http://schemas.microsoft.com/office/drawing/2014/main" val="3519512158"/>
                    </a:ext>
                  </a:extLst>
                </a:gridCol>
              </a:tblGrid>
              <a:tr h="388808">
                <a:tc>
                  <a:txBody>
                    <a:bodyPr/>
                    <a:lstStyle/>
                    <a:p>
                      <a:pPr algn="ctr"/>
                      <a:r>
                        <a:rPr lang="es-MX" sz="1100" b="1" dirty="0">
                          <a:latin typeface="Arial" panose="020B0604020202020204" pitchFamily="34" charset="0"/>
                          <a:cs typeface="Arial" panose="020B0604020202020204" pitchFamily="34" charset="0"/>
                        </a:rPr>
                        <a:t>Programa</a:t>
                      </a: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1100" b="1" dirty="0">
                          <a:latin typeface="Arial" panose="020B0604020202020204" pitchFamily="34" charset="0"/>
                          <a:cs typeface="Arial" panose="020B0604020202020204" pitchFamily="34" charset="0"/>
                        </a:rPr>
                        <a:t>Línea Plan de Desarrollo</a:t>
                      </a: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1100" b="1" dirty="0">
                          <a:latin typeface="Arial" panose="020B0604020202020204" pitchFamily="34" charset="0"/>
                          <a:cs typeface="Arial" panose="020B0604020202020204" pitchFamily="34" charset="0"/>
                        </a:rPr>
                        <a:t>Corto</a:t>
                      </a: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1100" b="1" dirty="0">
                          <a:latin typeface="Arial" panose="020B0604020202020204" pitchFamily="34" charset="0"/>
                          <a:cs typeface="Arial" panose="020B0604020202020204" pitchFamily="34" charset="0"/>
                        </a:rPr>
                        <a:t>Mediano</a:t>
                      </a: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tc>
                  <a:txBody>
                    <a:bodyPr/>
                    <a:lstStyle/>
                    <a:p>
                      <a:pPr algn="ctr"/>
                      <a:r>
                        <a:rPr lang="es-MX" sz="1100" b="1" dirty="0">
                          <a:latin typeface="Arial" panose="020B0604020202020204" pitchFamily="34" charset="0"/>
                          <a:cs typeface="Arial" panose="020B0604020202020204" pitchFamily="34" charset="0"/>
                        </a:rPr>
                        <a:t>Largo</a:t>
                      </a:r>
                      <a:endParaRPr 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4398"/>
                    </a:solidFill>
                  </a:tcPr>
                </a:tc>
                <a:extLst>
                  <a:ext uri="{0D108BD9-81ED-4DB2-BD59-A6C34878D82A}">
                    <a16:rowId xmlns:a16="http://schemas.microsoft.com/office/drawing/2014/main" val="2278361824"/>
                  </a:ext>
                </a:extLst>
              </a:tr>
              <a:tr h="479353">
                <a:tc rowSpan="4">
                  <a:txBody>
                    <a:bodyPr/>
                    <a:lstStyle/>
                    <a:p>
                      <a:pPr algn="ctr"/>
                      <a:r>
                        <a:rPr lang="es-MX" sz="1100" dirty="0">
                          <a:latin typeface="Arial" panose="020B0604020202020204" pitchFamily="34" charset="0"/>
                          <a:cs typeface="Arial" panose="020B0604020202020204" pitchFamily="34" charset="0"/>
                        </a:rPr>
                        <a:t>GESTIÓN</a:t>
                      </a:r>
                      <a:r>
                        <a:rPr lang="es-MX" sz="1100" baseline="0" dirty="0">
                          <a:latin typeface="Arial" panose="020B0604020202020204" pitchFamily="34" charset="0"/>
                          <a:cs typeface="Arial" panose="020B0604020202020204" pitchFamily="34" charset="0"/>
                        </a:rPr>
                        <a:t>  DEL RIESGO DE DESASTRES Y  EMERGENCIAS </a:t>
                      </a:r>
                      <a:endParaRPr lang="en-US" sz="11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1100" b="0" i="0" u="none" strike="noStrike" dirty="0">
                          <a:solidFill>
                            <a:srgbClr val="000000"/>
                          </a:solidFill>
                          <a:effectLst/>
                          <a:latin typeface="Arial" panose="020B0604020202020204" pitchFamily="34" charset="0"/>
                          <a:cs typeface="Arial" panose="020B0604020202020204" pitchFamily="34" charset="0"/>
                        </a:rPr>
                        <a:t>Desarrollar campañas de comunicación para la sensibilización en prevención, mitigación del riesgo y respuesta de emergencia y desastres. Crear canales de comunicación para la comunidad, frente al conocimiento del riesgo de desastres, tanto de prevención como de atención en nuestro municipio. Fortalecer a las comunidades con capacitación como primeros respondientes.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*Asesoría  profesional</a:t>
                      </a:r>
                    </a:p>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*Foro Municipal de Gestión Del Riesgo de Desastres </a:t>
                      </a:r>
                      <a:endParaRPr lang="en-US"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*Asesoría  profesional</a:t>
                      </a:r>
                    </a:p>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*Capacitación a la comunidad sobre PCGRD </a:t>
                      </a:r>
                    </a:p>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*Foro Municipal de Gestión Del Riesgo de Desastres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*Asesoría  profesional</a:t>
                      </a:r>
                    </a:p>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*Capacitación a la comunidad sobre PCGRD y entrega de kit de emergencia </a:t>
                      </a:r>
                    </a:p>
                    <a:p>
                      <a:pPr marL="0" marR="0" indent="0" algn="l" defTabSz="914400" rtl="0" eaLnBrk="1" fontAlgn="auto" latinLnBrk="0" hangingPunct="1">
                        <a:lnSpc>
                          <a:spcPct val="100000"/>
                        </a:lnSpc>
                        <a:spcBef>
                          <a:spcPts val="0"/>
                        </a:spcBef>
                        <a:spcAft>
                          <a:spcPts val="0"/>
                        </a:spcAft>
                        <a:buClrTx/>
                        <a:buSzTx/>
                        <a:buFontTx/>
                        <a:buNone/>
                        <a:tabLst/>
                        <a:defRPr/>
                      </a:pPr>
                      <a:r>
                        <a:rPr lang="es-MX" sz="1100" baseline="0" dirty="0">
                          <a:latin typeface="Arial" panose="020B0604020202020204" pitchFamily="34" charset="0"/>
                          <a:cs typeface="Arial" panose="020B0604020202020204" pitchFamily="34" charset="0"/>
                        </a:rPr>
                        <a:t>*Foro Municipal de Gestión Del Riesgo de Desastres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6033547"/>
                  </a:ext>
                </a:extLst>
              </a:tr>
              <a:tr h="388808">
                <a:tc vMerge="1">
                  <a:txBody>
                    <a:bodyPr/>
                    <a:lstStyle/>
                    <a:p>
                      <a:endParaRPr lang="en-US" sz="1500" dirty="0">
                        <a:latin typeface="Franklin Gothic Demi" panose="020B07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1100" b="0" i="0" u="none" strike="noStrike" dirty="0">
                          <a:solidFill>
                            <a:srgbClr val="000000"/>
                          </a:solidFill>
                          <a:effectLst/>
                          <a:latin typeface="Arial" panose="020B0604020202020204" pitchFamily="34" charset="0"/>
                          <a:cs typeface="Arial" panose="020B0604020202020204" pitchFamily="34" charset="0"/>
                        </a:rPr>
                        <a:t>Implementar un  Fondo Municipal de Gestión del Riesgo de Desastres. Atención de emergencias y desastres.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dirty="0">
                          <a:latin typeface="Arial" panose="020B0604020202020204" pitchFamily="34" charset="0"/>
                          <a:cs typeface="Arial" panose="020B0604020202020204" pitchFamily="34" charset="0"/>
                        </a:rPr>
                        <a:t>*Seguimiento</a:t>
                      </a:r>
                      <a:r>
                        <a:rPr lang="es-MX" sz="1100" baseline="0" dirty="0">
                          <a:latin typeface="Arial" panose="020B0604020202020204" pitchFamily="34" charset="0"/>
                          <a:cs typeface="Arial" panose="020B0604020202020204" pitchFamily="34" charset="0"/>
                        </a:rPr>
                        <a:t> del FMGRD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dirty="0">
                          <a:latin typeface="Arial" panose="020B0604020202020204" pitchFamily="34" charset="0"/>
                          <a:cs typeface="Arial" panose="020B0604020202020204" pitchFamily="34" charset="0"/>
                        </a:rPr>
                        <a:t>*Seguimiento</a:t>
                      </a:r>
                      <a:r>
                        <a:rPr lang="es-MX" sz="1100" baseline="0" dirty="0">
                          <a:latin typeface="Arial" panose="020B0604020202020204" pitchFamily="34" charset="0"/>
                          <a:cs typeface="Arial" panose="020B0604020202020204" pitchFamily="34" charset="0"/>
                        </a:rPr>
                        <a:t> del FMGRD </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dirty="0">
                          <a:latin typeface="Arial" panose="020B0604020202020204" pitchFamily="34" charset="0"/>
                          <a:cs typeface="Arial" panose="020B0604020202020204" pitchFamily="34" charset="0"/>
                        </a:rPr>
                        <a:t>*Seguimiento</a:t>
                      </a:r>
                      <a:r>
                        <a:rPr lang="es-MX" sz="1100" baseline="0" dirty="0">
                          <a:latin typeface="Arial" panose="020B0604020202020204" pitchFamily="34" charset="0"/>
                          <a:cs typeface="Arial" panose="020B0604020202020204" pitchFamily="34" charset="0"/>
                        </a:rPr>
                        <a:t> del FMGRD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137"/>
                  </a:ext>
                </a:extLst>
              </a:tr>
              <a:tr h="388808">
                <a:tc vMerge="1">
                  <a:txBody>
                    <a:bodyPr/>
                    <a:lstStyle/>
                    <a:p>
                      <a:endParaRPr lang="en-US" sz="1500" dirty="0">
                        <a:latin typeface="Franklin Gothic Demi" panose="020B07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1100" b="0" i="0" u="none" strike="noStrike" dirty="0">
                          <a:solidFill>
                            <a:srgbClr val="000000"/>
                          </a:solidFill>
                          <a:effectLst/>
                          <a:latin typeface="Arial" panose="020B0604020202020204" pitchFamily="34" charset="0"/>
                          <a:cs typeface="Arial" panose="020B0604020202020204" pitchFamily="34" charset="0"/>
                        </a:rPr>
                        <a:t>Acciones tendientes a la realización de los estudios, diseños y obras que sean necesarios para avanzar en el cumplimiento de lo ordenado por la Sentencia T-974 de 2009. Monitoreo, evaluación y mantenimiento de las obras existentes para la mitigación de la amenaza y riesgo. Canalización de zanjones. Mantenimiento y adecuación de canales de aguas lluvias. Construcción y mantenimiento de muros de contención, gaviones entre otras obras.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dirty="0">
                          <a:latin typeface="Arial" panose="020B0604020202020204" pitchFamily="34" charset="0"/>
                          <a:cs typeface="Arial" panose="020B0604020202020204" pitchFamily="34" charset="0"/>
                        </a:rPr>
                        <a:t>*Mantenimiento y limpieza de zanjones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dirty="0">
                          <a:latin typeface="Arial" panose="020B0604020202020204" pitchFamily="34" charset="0"/>
                          <a:cs typeface="Arial" panose="020B0604020202020204" pitchFamily="34" charset="0"/>
                        </a:rPr>
                        <a:t>*Mantenimiento y limpieza de zanjones </a:t>
                      </a:r>
                    </a:p>
                    <a:p>
                      <a:pPr marL="0" marR="0" indent="0" algn="l" defTabSz="914400" rtl="0" eaLnBrk="1" fontAlgn="auto" latinLnBrk="0" hangingPunct="1">
                        <a:lnSpc>
                          <a:spcPct val="100000"/>
                        </a:lnSpc>
                        <a:spcBef>
                          <a:spcPts val="0"/>
                        </a:spcBef>
                        <a:spcAft>
                          <a:spcPts val="0"/>
                        </a:spcAft>
                        <a:buClrTx/>
                        <a:buSzTx/>
                        <a:buFontTx/>
                        <a:buNone/>
                        <a:tabLst/>
                        <a:defRPr/>
                      </a:pPr>
                      <a:r>
                        <a:rPr lang="es-MX" sz="1100" dirty="0">
                          <a:latin typeface="Arial" panose="020B0604020202020204" pitchFamily="34" charset="0"/>
                          <a:cs typeface="Arial" panose="020B0604020202020204" pitchFamily="34" charset="0"/>
                        </a:rPr>
                        <a:t>*Obras</a:t>
                      </a:r>
                      <a:r>
                        <a:rPr lang="es-MX" sz="1100" baseline="0" dirty="0">
                          <a:latin typeface="Arial" panose="020B0604020202020204" pitchFamily="34" charset="0"/>
                          <a:cs typeface="Arial" panose="020B0604020202020204" pitchFamily="34" charset="0"/>
                        </a:rPr>
                        <a:t> de mitigación (canalización de zanjones)</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100" dirty="0">
                          <a:latin typeface="Arial" panose="020B0604020202020204" pitchFamily="34" charset="0"/>
                          <a:cs typeface="Arial" panose="020B0604020202020204" pitchFamily="34" charset="0"/>
                        </a:rPr>
                        <a:t>*Mantenimiento y limpieza de zanjones</a:t>
                      </a:r>
                    </a:p>
                    <a:p>
                      <a:pPr marL="0" marR="0" indent="0" algn="l" defTabSz="914400" rtl="0" eaLnBrk="1" fontAlgn="auto" latinLnBrk="0" hangingPunct="1">
                        <a:lnSpc>
                          <a:spcPct val="100000"/>
                        </a:lnSpc>
                        <a:spcBef>
                          <a:spcPts val="0"/>
                        </a:spcBef>
                        <a:spcAft>
                          <a:spcPts val="0"/>
                        </a:spcAft>
                        <a:buClrTx/>
                        <a:buSzTx/>
                        <a:buFontTx/>
                        <a:buNone/>
                        <a:tabLst/>
                        <a:defRPr/>
                      </a:pPr>
                      <a:r>
                        <a:rPr lang="es-MX" sz="1100" dirty="0">
                          <a:latin typeface="Arial" panose="020B0604020202020204" pitchFamily="34" charset="0"/>
                          <a:cs typeface="Arial" panose="020B0604020202020204" pitchFamily="34" charset="0"/>
                        </a:rPr>
                        <a:t>*Obras</a:t>
                      </a:r>
                      <a:r>
                        <a:rPr lang="es-MX" sz="1100" baseline="0" dirty="0">
                          <a:latin typeface="Arial" panose="020B0604020202020204" pitchFamily="34" charset="0"/>
                          <a:cs typeface="Arial" panose="020B0604020202020204" pitchFamily="34" charset="0"/>
                        </a:rPr>
                        <a:t> de mitigación (canalización de zanjones)</a:t>
                      </a:r>
                      <a:endParaRPr lang="en-US"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1100"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5599008"/>
                  </a:ext>
                </a:extLst>
              </a:tr>
              <a:tr h="388808">
                <a:tc vMerge="1">
                  <a:txBody>
                    <a:bodyPr/>
                    <a:lstStyle/>
                    <a:p>
                      <a:endParaRPr lang="en-US" sz="1500" dirty="0">
                        <a:latin typeface="Franklin Gothic Demi" panose="020B07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s-MX" sz="1100" b="0" i="0" u="none" strike="noStrike" dirty="0">
                          <a:solidFill>
                            <a:srgbClr val="000000"/>
                          </a:solidFill>
                          <a:effectLst/>
                          <a:latin typeface="Arial" panose="020B0604020202020204" pitchFamily="34" charset="0"/>
                          <a:cs typeface="Arial" panose="020B0604020202020204" pitchFamily="34" charset="0"/>
                        </a:rPr>
                        <a:t>Implementar e instalar programas de alertas tempranas en el marco de ciudad inteligente aplicando a la gestión del riesgo.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dirty="0">
                          <a:latin typeface="Arial" panose="020B0604020202020204" pitchFamily="34" charset="0"/>
                          <a:cs typeface="Arial" panose="020B0604020202020204" pitchFamily="34" charset="0"/>
                        </a:rPr>
                        <a:t>*Instalación</a:t>
                      </a:r>
                      <a:r>
                        <a:rPr lang="es-MX" sz="1100" baseline="0" dirty="0">
                          <a:latin typeface="Arial" panose="020B0604020202020204" pitchFamily="34" charset="0"/>
                          <a:cs typeface="Arial" panose="020B0604020202020204" pitchFamily="34" charset="0"/>
                        </a:rPr>
                        <a:t> de sistema de alerta temprana donada por la SDGRD en la Quebrada El </a:t>
                      </a:r>
                      <a:r>
                        <a:rPr lang="es-MX" sz="1100" baseline="0" dirty="0" err="1">
                          <a:latin typeface="Arial" panose="020B0604020202020204" pitchFamily="34" charset="0"/>
                          <a:cs typeface="Arial" panose="020B0604020202020204" pitchFamily="34" charset="0"/>
                        </a:rPr>
                        <a:t>Ortez</a:t>
                      </a:r>
                      <a:r>
                        <a:rPr lang="es-MX" sz="1100" baseline="0" dirty="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dirty="0">
                          <a:latin typeface="Arial" panose="020B0604020202020204" pitchFamily="34" charset="0"/>
                          <a:cs typeface="Arial" panose="020B0604020202020204" pitchFamily="34" charset="0"/>
                        </a:rPr>
                        <a:t>*Gestión</a:t>
                      </a:r>
                      <a:r>
                        <a:rPr lang="es-MX" sz="1100" baseline="0" dirty="0">
                          <a:latin typeface="Arial" panose="020B0604020202020204" pitchFamily="34" charset="0"/>
                          <a:cs typeface="Arial" panose="020B0604020202020204" pitchFamily="34" charset="0"/>
                        </a:rPr>
                        <a:t> de SAT para el escenario  de inundación por inundación  por el río La Vieja </a:t>
                      </a:r>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1267477"/>
                  </a:ext>
                </a:extLst>
              </a:tr>
            </a:tbl>
          </a:graphicData>
        </a:graphic>
      </p:graphicFrame>
    </p:spTree>
    <p:extLst>
      <p:ext uri="{BB962C8B-B14F-4D97-AF65-F5344CB8AC3E}">
        <p14:creationId xmlns:p14="http://schemas.microsoft.com/office/powerpoint/2010/main" val="2559626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166190" y="888500"/>
            <a:ext cx="9395792" cy="1538883"/>
          </a:xfrm>
          <a:prstGeom prst="rect">
            <a:avLst/>
          </a:prstGeom>
          <a:noFill/>
        </p:spPr>
        <p:txBody>
          <a:bodyPr wrap="square" rtlCol="0">
            <a:spAutoFit/>
          </a:bodyPr>
          <a:lstStyle/>
          <a:p>
            <a:r>
              <a:rPr lang="es-MX" sz="4000" b="1" dirty="0">
                <a:latin typeface="Franklin Gothic Demi" panose="020B0703020102020204" pitchFamily="34" charset="0"/>
              </a:rPr>
              <a:t>PLANEACIÓN </a:t>
            </a:r>
          </a:p>
          <a:p>
            <a:endParaRPr lang="es-MX" dirty="0"/>
          </a:p>
          <a:p>
            <a:endParaRPr lang="es-MX" dirty="0"/>
          </a:p>
          <a:p>
            <a:endParaRPr lang="es-MX" dirty="0"/>
          </a:p>
        </p:txBody>
      </p:sp>
      <p:sp>
        <p:nvSpPr>
          <p:cNvPr id="3" name="Rectángulo 2"/>
          <p:cNvSpPr/>
          <p:nvPr/>
        </p:nvSpPr>
        <p:spPr>
          <a:xfrm>
            <a:off x="309103" y="1599549"/>
            <a:ext cx="5548772" cy="4462760"/>
          </a:xfrm>
          <a:prstGeom prst="rect">
            <a:avLst/>
          </a:prstGeom>
        </p:spPr>
        <p:txBody>
          <a:bodyPr wrap="square">
            <a:spAutoFit/>
          </a:bodyPr>
          <a:lstStyle/>
          <a:p>
            <a:r>
              <a:rPr lang="es-MX" sz="1200" dirty="0">
                <a:latin typeface="Franklin Gothic Demi" panose="020B0703020102020204" pitchFamily="34" charset="0"/>
              </a:rPr>
              <a:t>Proyectos presentados a la  </a:t>
            </a:r>
            <a:r>
              <a:rPr lang="es-MX" sz="1200" dirty="0">
                <a:solidFill>
                  <a:srgbClr val="0070C0"/>
                </a:solidFill>
                <a:latin typeface="Franklin Gothic Demi" panose="020B0703020102020204" pitchFamily="34" charset="0"/>
              </a:rPr>
              <a:t>UNGRD</a:t>
            </a:r>
            <a:r>
              <a:rPr lang="es-MX" sz="1200" dirty="0">
                <a:latin typeface="Franklin Gothic Demi" panose="020B0703020102020204" pitchFamily="34" charset="0"/>
              </a:rPr>
              <a:t>: </a:t>
            </a:r>
          </a:p>
          <a:p>
            <a:endParaRPr lang="es-MX" sz="1200" dirty="0">
              <a:latin typeface="Franklin Gothic Demi" panose="020B0703020102020204" pitchFamily="34" charset="0"/>
            </a:endParaRPr>
          </a:p>
          <a:p>
            <a:r>
              <a:rPr lang="es-MX" sz="1200" dirty="0">
                <a:latin typeface="Franklin Gothic Demi" panose="020B0703020102020204" pitchFamily="34" charset="0"/>
              </a:rPr>
              <a:t>Construcción obras de canalización del zanjón </a:t>
            </a:r>
            <a:r>
              <a:rPr lang="es-MX" sz="1200" dirty="0" err="1">
                <a:latin typeface="Franklin Gothic Demi" panose="020B0703020102020204" pitchFamily="34" charset="0"/>
              </a:rPr>
              <a:t>Lavapatas</a:t>
            </a:r>
            <a:r>
              <a:rPr lang="es-MX" sz="1200" dirty="0">
                <a:latin typeface="Franklin Gothic Demi" panose="020B0703020102020204" pitchFamily="34" charset="0"/>
              </a:rPr>
              <a:t> sector parque de La Salud al puente de la calle 14, en el municipio de Cartago, Valle del Cauca”</a:t>
            </a:r>
          </a:p>
          <a:p>
            <a:r>
              <a:rPr lang="es-MX" sz="1200" dirty="0">
                <a:latin typeface="Franklin Gothic Demi" panose="020B0703020102020204" pitchFamily="34" charset="0"/>
              </a:rPr>
              <a:t>Monto: $8,452,787,119.00</a:t>
            </a:r>
          </a:p>
          <a:p>
            <a:r>
              <a:rPr lang="es-MX" sz="1200" dirty="0">
                <a:latin typeface="Franklin Gothic Demi" panose="020B0703020102020204" pitchFamily="34" charset="0"/>
              </a:rPr>
              <a:t>Estado: Viabilidad técnica en  el año 2022</a:t>
            </a:r>
          </a:p>
          <a:p>
            <a:endParaRPr lang="es-MX" sz="1200" dirty="0">
              <a:latin typeface="Franklin Gothic Demi" panose="020B0703020102020204" pitchFamily="34" charset="0"/>
            </a:endParaRPr>
          </a:p>
          <a:p>
            <a:r>
              <a:rPr lang="es-MX" sz="1200" dirty="0">
                <a:latin typeface="Franklin Gothic Demi" panose="020B0703020102020204" pitchFamily="34" charset="0"/>
              </a:rPr>
              <a:t>Construcción de obras de canalización Zanjón Caracolí tramo puente carrera 24 a línea férrea en el municipio de Cartago.</a:t>
            </a:r>
          </a:p>
          <a:p>
            <a:r>
              <a:rPr lang="es-MX" sz="1200" dirty="0">
                <a:latin typeface="Franklin Gothic Demi" panose="020B0703020102020204" pitchFamily="34" charset="0"/>
              </a:rPr>
              <a:t>Monto: $ 9.512.265.493</a:t>
            </a:r>
          </a:p>
          <a:p>
            <a:r>
              <a:rPr lang="es-MX" sz="1200" dirty="0">
                <a:latin typeface="Franklin Gothic Demi" panose="020B0703020102020204" pitchFamily="34" charset="0"/>
              </a:rPr>
              <a:t>Estado: Viabilidad técnica en  el año 2022</a:t>
            </a:r>
          </a:p>
          <a:p>
            <a:endParaRPr lang="es-MX" sz="1200" dirty="0">
              <a:latin typeface="Franklin Gothic Demi" panose="020B0703020102020204" pitchFamily="34" charset="0"/>
            </a:endParaRPr>
          </a:p>
          <a:p>
            <a:r>
              <a:rPr lang="es-MX" sz="1200" dirty="0">
                <a:latin typeface="Franklin Gothic Demi" panose="020B0703020102020204" pitchFamily="34" charset="0"/>
              </a:rPr>
              <a:t>Construcción de un muro de contención y obras complementarias como medidas de reducción del riesgo por inundaciones sobre el margen izquierdo del Rio La Vieja – Sector Parque Sueños de Libertad.</a:t>
            </a:r>
          </a:p>
          <a:p>
            <a:r>
              <a:rPr lang="es-MX" sz="1200" dirty="0">
                <a:latin typeface="Franklin Gothic Demi" panose="020B0703020102020204" pitchFamily="34" charset="0"/>
              </a:rPr>
              <a:t>Monto: $ 19.108.089.176</a:t>
            </a:r>
          </a:p>
          <a:p>
            <a:r>
              <a:rPr lang="es-MX" sz="1200" dirty="0">
                <a:latin typeface="Franklin Gothic Demi" panose="020B0703020102020204" pitchFamily="34" charset="0"/>
              </a:rPr>
              <a:t>Estado: Viabilidad técnica en  el año 2021</a:t>
            </a:r>
          </a:p>
          <a:p>
            <a:endParaRPr lang="es-MX" sz="2000" dirty="0">
              <a:latin typeface="Franklin Gothic Demi" panose="020B0703020102020204" pitchFamily="34" charset="0"/>
            </a:endParaRPr>
          </a:p>
          <a:p>
            <a:endParaRPr lang="es-MX" sz="2000" dirty="0">
              <a:latin typeface="Franklin Gothic Demi" panose="020B0703020102020204" pitchFamily="34" charset="0"/>
            </a:endParaRPr>
          </a:p>
          <a:p>
            <a:endParaRPr lang="es-MX" sz="2000" dirty="0">
              <a:latin typeface="Franklin Gothic Demi" panose="020B0703020102020204" pitchFamily="34" charset="0"/>
            </a:endParaRPr>
          </a:p>
          <a:p>
            <a:endParaRPr lang="en-US" sz="2000" dirty="0">
              <a:latin typeface="Franklin Gothic Demi" panose="020B0703020102020204" pitchFamily="34" charset="0"/>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709" y="1535663"/>
            <a:ext cx="4807530" cy="3605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282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2" name="CuadroTexto 1"/>
          <p:cNvSpPr txBox="1"/>
          <p:nvPr/>
        </p:nvSpPr>
        <p:spPr>
          <a:xfrm>
            <a:off x="1166190" y="888500"/>
            <a:ext cx="9395792" cy="1661993"/>
          </a:xfrm>
          <a:prstGeom prst="rect">
            <a:avLst/>
          </a:prstGeom>
          <a:noFill/>
        </p:spPr>
        <p:txBody>
          <a:bodyPr wrap="square" rtlCol="0">
            <a:spAutoFit/>
          </a:bodyPr>
          <a:lstStyle/>
          <a:p>
            <a:r>
              <a:rPr lang="es-MX" sz="2400" b="1" dirty="0">
                <a:latin typeface="Franklin Gothic Demi" panose="020B0703020102020204" pitchFamily="34" charset="0"/>
              </a:rPr>
              <a:t>OPCIONES CONTEMPLADAS REFERENTE A LIMPIEZA DE ZANJONES PARA EL 2025</a:t>
            </a:r>
          </a:p>
          <a:p>
            <a:endParaRPr lang="es-MX" dirty="0"/>
          </a:p>
          <a:p>
            <a:endParaRPr lang="es-MX" dirty="0"/>
          </a:p>
          <a:p>
            <a:endParaRPr lang="es-MX" dirty="0"/>
          </a:p>
        </p:txBody>
      </p:sp>
      <p:sp>
        <p:nvSpPr>
          <p:cNvPr id="3" name="Rectángulo 2"/>
          <p:cNvSpPr/>
          <p:nvPr/>
        </p:nvSpPr>
        <p:spPr>
          <a:xfrm>
            <a:off x="1166191" y="2107815"/>
            <a:ext cx="9859619" cy="4401205"/>
          </a:xfrm>
          <a:prstGeom prst="rect">
            <a:avLst/>
          </a:prstGeom>
        </p:spPr>
        <p:txBody>
          <a:bodyPr wrap="square">
            <a:spAutoFit/>
          </a:bodyPr>
          <a:lstStyle/>
          <a:p>
            <a:r>
              <a:rPr lang="es-MX" sz="2000" dirty="0">
                <a:latin typeface="Franklin Gothic Demi" panose="020B0703020102020204" pitchFamily="34" charset="0"/>
              </a:rPr>
              <a:t>SE CONTEMPLAN LAS SIGUIENTES POSIBILIDADES:</a:t>
            </a:r>
          </a:p>
          <a:p>
            <a:endParaRPr lang="es-MX" sz="2000" dirty="0">
              <a:latin typeface="Franklin Gothic Demi" panose="020B0703020102020204" pitchFamily="34" charset="0"/>
            </a:endParaRPr>
          </a:p>
          <a:p>
            <a:r>
              <a:rPr lang="es-MX" sz="2000" dirty="0">
                <a:latin typeface="Franklin Gothic Demi" panose="020B0703020102020204" pitchFamily="34" charset="0"/>
              </a:rPr>
              <a:t>GARANTIZAR LA CONTRATACIÓN DURANTE TODO EL AÑO PARA LA LIMPIEZA DE LOS DIFERENTES ZANJONES DEL MUNICIPIO.</a:t>
            </a:r>
          </a:p>
          <a:p>
            <a:endParaRPr lang="es-MX" sz="2000" dirty="0">
              <a:latin typeface="Franklin Gothic Demi" panose="020B0703020102020204" pitchFamily="34" charset="0"/>
            </a:endParaRPr>
          </a:p>
          <a:p>
            <a:r>
              <a:rPr lang="es-MX" sz="2000" dirty="0">
                <a:latin typeface="Franklin Gothic Demi" panose="020B0703020102020204" pitchFamily="34" charset="0"/>
              </a:rPr>
              <a:t>ADQUIRIR MAQUINARIA AMARILLA Y UNA CUADRILLA PARA LAS DIFERENTES LIMPIEZAS.</a:t>
            </a:r>
          </a:p>
          <a:p>
            <a:endParaRPr lang="es-MX" sz="2000" dirty="0">
              <a:latin typeface="Franklin Gothic Demi" panose="020B0703020102020204" pitchFamily="34" charset="0"/>
            </a:endParaRPr>
          </a:p>
          <a:p>
            <a:r>
              <a:rPr lang="es-MX" sz="2000" dirty="0">
                <a:latin typeface="Franklin Gothic Demi" panose="020B0703020102020204" pitchFamily="34" charset="0"/>
              </a:rPr>
              <a:t>O, QUE POR MEDIO DE EMPRESAS MUNICIPALES DE CARTAGO SE CONTEMPLE EL AJUSTE DEL MANUAL TARIFARIO EN DONDE SE INCLUYA LA LIMPIEZA </a:t>
            </a:r>
            <a:r>
              <a:rPr lang="es-MX" sz="2000">
                <a:latin typeface="Franklin Gothic Demi" panose="020B0703020102020204" pitchFamily="34" charset="0"/>
              </a:rPr>
              <a:t>DE ZANJONES.</a:t>
            </a:r>
            <a:endParaRPr lang="es-MX" sz="2000" dirty="0">
              <a:latin typeface="Franklin Gothic Demi" panose="020B0703020102020204" pitchFamily="34" charset="0"/>
            </a:endParaRPr>
          </a:p>
          <a:p>
            <a:endParaRPr lang="es-MX" sz="2000" dirty="0">
              <a:latin typeface="Franklin Gothic Demi" panose="020B0703020102020204" pitchFamily="34" charset="0"/>
            </a:endParaRPr>
          </a:p>
          <a:p>
            <a:endParaRPr lang="es-MX" sz="2000" dirty="0">
              <a:latin typeface="Franklin Gothic Demi" panose="020B0703020102020204" pitchFamily="34" charset="0"/>
            </a:endParaRPr>
          </a:p>
          <a:p>
            <a:endParaRPr lang="es-MX" sz="2000" dirty="0">
              <a:latin typeface="Franklin Gothic Demi" panose="020B0703020102020204" pitchFamily="34" charset="0"/>
            </a:endParaRPr>
          </a:p>
          <a:p>
            <a:endParaRPr lang="en-US" sz="2000" dirty="0">
              <a:latin typeface="Franklin Gothic Demi" panose="020B0703020102020204" pitchFamily="34" charset="0"/>
            </a:endParaRPr>
          </a:p>
        </p:txBody>
      </p:sp>
    </p:spTree>
    <p:extLst>
      <p:ext uri="{BB962C8B-B14F-4D97-AF65-F5344CB8AC3E}">
        <p14:creationId xmlns:p14="http://schemas.microsoft.com/office/powerpoint/2010/main" val="1109230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pic>
        <p:nvPicPr>
          <p:cNvPr id="8" name="Imagen 7">
            <a:extLst>
              <a:ext uri="{FF2B5EF4-FFF2-40B4-BE49-F238E27FC236}">
                <a16:creationId xmlns:a16="http://schemas.microsoft.com/office/drawing/2014/main" id="{AEE7B137-A690-4F00-9B86-058D75001D6A}"/>
              </a:ext>
            </a:extLst>
          </p:cNvPr>
          <p:cNvPicPr>
            <a:picLocks noChangeAspect="1"/>
          </p:cNvPicPr>
          <p:nvPr/>
        </p:nvPicPr>
        <p:blipFill>
          <a:blip r:embed="rId4"/>
          <a:stretch>
            <a:fillRect/>
          </a:stretch>
        </p:blipFill>
        <p:spPr>
          <a:xfrm>
            <a:off x="2871787" y="409575"/>
            <a:ext cx="6448425" cy="6038850"/>
          </a:xfrm>
          <a:prstGeom prst="rect">
            <a:avLst/>
          </a:prstGeom>
        </p:spPr>
      </p:pic>
      <p:sp>
        <p:nvSpPr>
          <p:cNvPr id="2" name="Elipse 1">
            <a:extLst>
              <a:ext uri="{FF2B5EF4-FFF2-40B4-BE49-F238E27FC236}">
                <a16:creationId xmlns:a16="http://schemas.microsoft.com/office/drawing/2014/main" id="{5B71ED89-500C-2D68-E02F-E371B3C39E50}"/>
              </a:ext>
            </a:extLst>
          </p:cNvPr>
          <p:cNvSpPr/>
          <p:nvPr/>
        </p:nvSpPr>
        <p:spPr>
          <a:xfrm>
            <a:off x="3886200" y="533400"/>
            <a:ext cx="1838325" cy="1683191"/>
          </a:xfrm>
          <a:prstGeom prst="ellipse">
            <a:avLst/>
          </a:prstGeom>
          <a:noFill/>
          <a:ln w="76200">
            <a:solidFill>
              <a:srgbClr val="FF0000"/>
            </a:solid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69479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pic>
        <p:nvPicPr>
          <p:cNvPr id="8" name="Imagen 7">
            <a:extLst>
              <a:ext uri="{FF2B5EF4-FFF2-40B4-BE49-F238E27FC236}">
                <a16:creationId xmlns:a16="http://schemas.microsoft.com/office/drawing/2014/main" id="{3F7C130F-88B7-40C7-AD8E-A77314163530}"/>
              </a:ext>
            </a:extLst>
          </p:cNvPr>
          <p:cNvPicPr>
            <a:picLocks noChangeAspect="1"/>
          </p:cNvPicPr>
          <p:nvPr/>
        </p:nvPicPr>
        <p:blipFill rotWithShape="1">
          <a:blip r:embed="rId4"/>
          <a:srcRect l="16296" t="5976" r="-1192" b="3953"/>
          <a:stretch/>
        </p:blipFill>
        <p:spPr>
          <a:xfrm>
            <a:off x="2020564" y="1007164"/>
            <a:ext cx="4717774" cy="4529883"/>
          </a:xfrm>
          <a:prstGeom prst="rect">
            <a:avLst/>
          </a:prstGeom>
          <a:noFill/>
        </p:spPr>
      </p:pic>
      <p:sp>
        <p:nvSpPr>
          <p:cNvPr id="10" name="CuadroTexto 9"/>
          <p:cNvSpPr txBox="1"/>
          <p:nvPr/>
        </p:nvSpPr>
        <p:spPr>
          <a:xfrm>
            <a:off x="6427304" y="2520801"/>
            <a:ext cx="4161182" cy="1938992"/>
          </a:xfrm>
          <a:prstGeom prst="rect">
            <a:avLst/>
          </a:prstGeom>
          <a:noFill/>
        </p:spPr>
        <p:txBody>
          <a:bodyPr wrap="square" rtlCol="0">
            <a:spAutoFit/>
          </a:bodyPr>
          <a:lstStyle/>
          <a:p>
            <a:pPr algn="ctr"/>
            <a:r>
              <a:rPr lang="es-ES" sz="6000" dirty="0">
                <a:latin typeface="Franklin Gothic Demi" panose="020B0703020102020204" pitchFamily="34" charset="0"/>
              </a:rPr>
              <a:t>MUCHAS GRACIAS </a:t>
            </a:r>
            <a:endParaRPr lang="en-US" sz="6000" dirty="0">
              <a:latin typeface="Franklin Gothic Demi" panose="020B0703020102020204" pitchFamily="34" charset="0"/>
            </a:endParaRPr>
          </a:p>
        </p:txBody>
      </p:sp>
    </p:spTree>
    <p:extLst>
      <p:ext uri="{BB962C8B-B14F-4D97-AF65-F5344CB8AC3E}">
        <p14:creationId xmlns:p14="http://schemas.microsoft.com/office/powerpoint/2010/main" val="55830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pic>
        <p:nvPicPr>
          <p:cNvPr id="9" name="Imagen 8"/>
          <p:cNvPicPr>
            <a:picLocks noChangeAspect="1"/>
          </p:cNvPicPr>
          <p:nvPr/>
        </p:nvPicPr>
        <p:blipFill>
          <a:blip r:embed="rId4"/>
          <a:stretch>
            <a:fillRect/>
          </a:stretch>
        </p:blipFill>
        <p:spPr>
          <a:xfrm>
            <a:off x="1975193" y="1025595"/>
            <a:ext cx="8056701" cy="5318584"/>
          </a:xfrm>
          <a:prstGeom prst="rect">
            <a:avLst/>
          </a:prstGeom>
        </p:spPr>
      </p:pic>
      <p:sp>
        <p:nvSpPr>
          <p:cNvPr id="2" name="Rectángulo 1"/>
          <p:cNvSpPr/>
          <p:nvPr/>
        </p:nvSpPr>
        <p:spPr>
          <a:xfrm>
            <a:off x="568919" y="502375"/>
            <a:ext cx="8958286" cy="523220"/>
          </a:xfrm>
          <a:prstGeom prst="rect">
            <a:avLst/>
          </a:prstGeom>
        </p:spPr>
        <p:txBody>
          <a:bodyPr wrap="none">
            <a:spAutoFit/>
          </a:bodyPr>
          <a:lstStyle/>
          <a:p>
            <a:r>
              <a:rPr lang="es-MX" sz="2800" dirty="0">
                <a:latin typeface="Franklin Gothic Demi" panose="020B0703020102020204" pitchFamily="34" charset="0"/>
              </a:rPr>
              <a:t>PROCESOS DE LA GESTIÓN DEL RIESGO DE DESASTRES</a:t>
            </a:r>
            <a:endParaRPr lang="en-US" sz="2800" dirty="0"/>
          </a:p>
        </p:txBody>
      </p:sp>
    </p:spTree>
    <p:extLst>
      <p:ext uri="{BB962C8B-B14F-4D97-AF65-F5344CB8AC3E}">
        <p14:creationId xmlns:p14="http://schemas.microsoft.com/office/powerpoint/2010/main" val="215455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11919" y="521407"/>
            <a:ext cx="5927002" cy="887507"/>
          </a:xfrm>
        </p:spPr>
        <p:txBody>
          <a:bodyPr>
            <a:normAutofit fontScale="90000"/>
          </a:bodyPr>
          <a:lstStyle/>
          <a:p>
            <a:r>
              <a:rPr lang="es-CO" dirty="0">
                <a:latin typeface="Franklin Gothic Demi" panose="020B0703020102020204" pitchFamily="34" charset="0"/>
              </a:rPr>
              <a:t>FUNCIONES </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8" name="Diagrama 7">
            <a:extLst>
              <a:ext uri="{FF2B5EF4-FFF2-40B4-BE49-F238E27FC236}">
                <a16:creationId xmlns:a16="http://schemas.microsoft.com/office/drawing/2014/main" id="{6CD16B79-24D5-4948-A0AD-1ADA94A335EB}"/>
              </a:ext>
            </a:extLst>
          </p:cNvPr>
          <p:cNvGraphicFramePr/>
          <p:nvPr>
            <p:extLst>
              <p:ext uri="{D42A27DB-BD31-4B8C-83A1-F6EECF244321}">
                <p14:modId xmlns:p14="http://schemas.microsoft.com/office/powerpoint/2010/main" val="2349625191"/>
              </p:ext>
            </p:extLst>
          </p:nvPr>
        </p:nvGraphicFramePr>
        <p:xfrm>
          <a:off x="1132712" y="1359699"/>
          <a:ext cx="9323253" cy="4974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983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3178" y="3203603"/>
            <a:ext cx="4588533" cy="887507"/>
          </a:xfrm>
        </p:spPr>
        <p:txBody>
          <a:bodyPr>
            <a:noAutofit/>
          </a:bodyPr>
          <a:lstStyle/>
          <a:p>
            <a:r>
              <a:rPr lang="es-MX" sz="2800" dirty="0">
                <a:latin typeface="Franklin Gothic Demi" panose="020B0703020102020204" pitchFamily="34" charset="0"/>
              </a:rPr>
              <a:t>CONSEJO MUNICIPAL DE GESTIÓN DEL RIESGO DE CARTAGO (Decreto 028 del 24 de Marzo 2017)</a:t>
            </a:r>
            <a:endParaRPr lang="es-CO" sz="2800" dirty="0">
              <a:latin typeface="Franklin Gothic Demi" panose="020B07030201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8" name="Marcador de contenido 3">
            <a:extLst>
              <a:ext uri="{FF2B5EF4-FFF2-40B4-BE49-F238E27FC236}">
                <a16:creationId xmlns:a16="http://schemas.microsoft.com/office/drawing/2014/main" id="{64B97C8B-0F8E-45FA-809F-1686F78911CE}"/>
              </a:ext>
            </a:extLst>
          </p:cNvPr>
          <p:cNvGraphicFramePr>
            <a:graphicFrameLocks/>
          </p:cNvGraphicFramePr>
          <p:nvPr>
            <p:extLst>
              <p:ext uri="{D42A27DB-BD31-4B8C-83A1-F6EECF244321}">
                <p14:modId xmlns:p14="http://schemas.microsoft.com/office/powerpoint/2010/main" val="279229588"/>
              </p:ext>
            </p:extLst>
          </p:nvPr>
        </p:nvGraphicFramePr>
        <p:xfrm>
          <a:off x="2106272" y="768431"/>
          <a:ext cx="11649485" cy="5740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1826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89245" y="1312554"/>
            <a:ext cx="8437960" cy="905745"/>
          </a:xfrm>
        </p:spPr>
        <p:txBody>
          <a:bodyPr>
            <a:noAutofit/>
          </a:bodyPr>
          <a:lstStyle/>
          <a:p>
            <a:r>
              <a:rPr lang="es-MX" sz="4000" dirty="0">
                <a:latin typeface="Franklin Gothic Demi" panose="020B0703020102020204" pitchFamily="34" charset="0"/>
              </a:rPr>
              <a:t>INSTRUMENTOS DE PLANIFICACIÓN, GESTIÓN Y FINANCIEROS PARA LA GESTIÓN DEL RIESGO </a:t>
            </a:r>
            <a:endParaRPr lang="es-CO" sz="4000" dirty="0">
              <a:latin typeface="Franklin Gothic Demi" panose="020B07030201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sp>
        <p:nvSpPr>
          <p:cNvPr id="8" name="Rectángulo 7"/>
          <p:cNvSpPr/>
          <p:nvPr/>
        </p:nvSpPr>
        <p:spPr>
          <a:xfrm>
            <a:off x="980661" y="2453268"/>
            <a:ext cx="10177670" cy="3493264"/>
          </a:xfrm>
          <a:prstGeom prst="rect">
            <a:avLst/>
          </a:prstGeom>
        </p:spPr>
        <p:txBody>
          <a:bodyPr wrap="square">
            <a:spAutoFit/>
          </a:bodyPr>
          <a:lstStyle/>
          <a:p>
            <a:pPr marL="285750" indent="-285750">
              <a:buFont typeface="Arial" panose="020B0604020202020204" pitchFamily="34" charset="0"/>
              <a:buChar char="•"/>
            </a:pPr>
            <a:r>
              <a:rPr lang="es-CO" sz="1700" dirty="0">
                <a:latin typeface="Franklin Gothic Demi Cond" panose="020B0706030402020204" pitchFamily="34" charset="0"/>
              </a:rPr>
              <a:t>POT, PBOT, EOT:   </a:t>
            </a:r>
            <a:r>
              <a:rPr lang="en-US" sz="1700" dirty="0">
                <a:latin typeface="Franklin Gothic Demi Cond" panose="020B0706030402020204" pitchFamily="34" charset="0"/>
              </a:rPr>
              <a:t>&gt;</a:t>
            </a:r>
            <a:r>
              <a:rPr lang="es-CO" sz="1700" dirty="0">
                <a:latin typeface="Franklin Gothic Demi Cond" panose="020B0706030402020204" pitchFamily="34" charset="0"/>
              </a:rPr>
              <a:t>100.000 Plan de Ordenamiento Territorial </a:t>
            </a:r>
            <a:r>
              <a:rPr lang="es-CO" sz="1700" dirty="0">
                <a:solidFill>
                  <a:srgbClr val="FF0000"/>
                </a:solidFill>
                <a:latin typeface="Franklin Gothic Demi Cond" panose="020B0706030402020204" pitchFamily="34" charset="0"/>
              </a:rPr>
              <a:t>(Estudios de riesgo movimiento en masa, inundación, avenida torrencial a detalle 1/5000 )</a:t>
            </a:r>
          </a:p>
          <a:p>
            <a:pPr marL="285750" indent="-285750">
              <a:buFont typeface="Arial" panose="020B0604020202020204" pitchFamily="34" charset="0"/>
              <a:buChar char="•"/>
            </a:pPr>
            <a:r>
              <a:rPr lang="es-CO" sz="1700" dirty="0">
                <a:latin typeface="Franklin Gothic Demi Cond" panose="020B0706030402020204" pitchFamily="34" charset="0"/>
              </a:rPr>
              <a:t>Plan Municipal de Gestión del Riesgo de Desastres: contexto territorial </a:t>
            </a:r>
            <a:r>
              <a:rPr lang="es-CO" sz="1700" dirty="0">
                <a:solidFill>
                  <a:srgbClr val="FF0000"/>
                </a:solidFill>
                <a:latin typeface="Franklin Gothic Demi Cond" panose="020B0706030402020204" pitchFamily="34" charset="0"/>
              </a:rPr>
              <a:t>(actualizado 2019 y adoptado)</a:t>
            </a:r>
            <a:endParaRPr lang="es-CO" sz="1700" dirty="0">
              <a:latin typeface="Franklin Gothic Demi Cond" panose="020B0706030402020204" pitchFamily="34" charset="0"/>
            </a:endParaRPr>
          </a:p>
          <a:p>
            <a:pPr marL="285750" indent="-285750">
              <a:buFont typeface="Arial" panose="020B0604020202020204" pitchFamily="34" charset="0"/>
              <a:buChar char="•"/>
            </a:pPr>
            <a:r>
              <a:rPr lang="es-CO" sz="1700" dirty="0">
                <a:latin typeface="Franklin Gothic Demi Cond" panose="020B0706030402020204" pitchFamily="34" charset="0"/>
              </a:rPr>
              <a:t>Estrategia Municipal de Respuesta a Emergencias (EMRE): Protocolos derivados de los procedimientos que maneja cada entidad participante del CMGRD </a:t>
            </a:r>
            <a:r>
              <a:rPr lang="es-CO" sz="1700" dirty="0">
                <a:solidFill>
                  <a:srgbClr val="FF0000"/>
                </a:solidFill>
                <a:latin typeface="Franklin Gothic Demi Cond" panose="020B0706030402020204" pitchFamily="34" charset="0"/>
              </a:rPr>
              <a:t>(elaborado, pero no adoptado por falta de actualización)</a:t>
            </a:r>
          </a:p>
          <a:p>
            <a:pPr marL="285750" indent="-285750">
              <a:buFont typeface="Arial" panose="020B0604020202020204" pitchFamily="34" charset="0"/>
              <a:buChar char="•"/>
            </a:pPr>
            <a:r>
              <a:rPr lang="es-CO" sz="1700" dirty="0">
                <a:latin typeface="Franklin Gothic Demi Cond" panose="020B0706030402020204" pitchFamily="34" charset="0"/>
              </a:rPr>
              <a:t>Planes de Contingencia de los eventos, incidentes o emergencias que se puedan presentar a nivel municipal </a:t>
            </a:r>
            <a:r>
              <a:rPr lang="es-CO" sz="1700" dirty="0">
                <a:solidFill>
                  <a:srgbClr val="FF0000"/>
                </a:solidFill>
                <a:latin typeface="Franklin Gothic Demi Cond" panose="020B0706030402020204" pitchFamily="34" charset="0"/>
              </a:rPr>
              <a:t>(se elaboran y son avalados por el CMGRD)</a:t>
            </a:r>
          </a:p>
          <a:p>
            <a:pPr marL="285750" indent="-285750">
              <a:buFont typeface="Arial" panose="020B0604020202020204" pitchFamily="34" charset="0"/>
              <a:buChar char="•"/>
            </a:pPr>
            <a:r>
              <a:rPr lang="es-CO" sz="1700" dirty="0">
                <a:latin typeface="Franklin Gothic Demi Cond" panose="020B0706030402020204" pitchFamily="34" charset="0"/>
              </a:rPr>
              <a:t>Planes Educativos y Comunitarios de Gestión del Riesgo de Desastres</a:t>
            </a:r>
            <a:r>
              <a:rPr lang="es-CO" sz="1700" dirty="0">
                <a:solidFill>
                  <a:srgbClr val="FF0000"/>
                </a:solidFill>
                <a:latin typeface="Franklin Gothic Demi Cond" panose="020B0706030402020204" pitchFamily="34" charset="0"/>
              </a:rPr>
              <a:t> ( proceso de capacitación para el fortalecimiento)</a:t>
            </a:r>
          </a:p>
          <a:p>
            <a:pPr marL="285750" indent="-285750">
              <a:buFont typeface="Arial" panose="020B0604020202020204" pitchFamily="34" charset="0"/>
              <a:buChar char="•"/>
            </a:pPr>
            <a:r>
              <a:rPr lang="es-CO" sz="1700" dirty="0">
                <a:latin typeface="Franklin Gothic Demi Cond" panose="020B0706030402020204" pitchFamily="34" charset="0"/>
              </a:rPr>
              <a:t>Fondo Municipal de Gestión del Riesgo de Desastres: conocimiento del riesgo, reducción del riesgo, manejo del desastre y protección financiera  </a:t>
            </a:r>
            <a:r>
              <a:rPr lang="es-CO" sz="1700" dirty="0">
                <a:solidFill>
                  <a:srgbClr val="FF0000"/>
                </a:solidFill>
                <a:latin typeface="Franklin Gothic Demi Cond" panose="020B0706030402020204" pitchFamily="34" charset="0"/>
              </a:rPr>
              <a:t>(creado con subcuentas y debidamente financiado)</a:t>
            </a:r>
          </a:p>
          <a:p>
            <a:pPr marL="285750" indent="-285750">
              <a:buFont typeface="Arial" panose="020B0604020202020204" pitchFamily="34" charset="0"/>
              <a:buChar char="•"/>
            </a:pPr>
            <a:r>
              <a:rPr lang="es-CO" sz="1700" dirty="0">
                <a:latin typeface="Franklin Gothic Demi Cond" panose="020B0706030402020204" pitchFamily="34" charset="0"/>
              </a:rPr>
              <a:t>Instrumentos de Protección Financiera: </a:t>
            </a:r>
            <a:r>
              <a:rPr lang="es-ES" sz="1700" dirty="0">
                <a:latin typeface="Franklin Gothic Demi Cond" panose="020B0706030402020204" pitchFamily="34" charset="0"/>
              </a:rPr>
              <a:t>Estrategias Territoriales de Gestión Financiera del Riesgo de Desastres  </a:t>
            </a:r>
            <a:r>
              <a:rPr lang="es-ES" sz="1700" dirty="0">
                <a:solidFill>
                  <a:srgbClr val="FF0000"/>
                </a:solidFill>
                <a:latin typeface="Franklin Gothic Demi Cond" panose="020B0706030402020204" pitchFamily="34" charset="0"/>
              </a:rPr>
              <a:t>(Infraestructura indispensable asegurados)</a:t>
            </a:r>
            <a:endParaRPr lang="es-CO" sz="1700" dirty="0">
              <a:solidFill>
                <a:srgbClr val="FF0000"/>
              </a:solidFill>
              <a:latin typeface="Franklin Gothic Demi Cond" panose="020B0706030402020204" pitchFamily="34" charset="0"/>
            </a:endParaRPr>
          </a:p>
        </p:txBody>
      </p:sp>
    </p:spTree>
    <p:extLst>
      <p:ext uri="{BB962C8B-B14F-4D97-AF65-F5344CB8AC3E}">
        <p14:creationId xmlns:p14="http://schemas.microsoft.com/office/powerpoint/2010/main" val="1743535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5409" y="296118"/>
            <a:ext cx="7224917" cy="887507"/>
          </a:xfrm>
        </p:spPr>
        <p:txBody>
          <a:bodyPr>
            <a:normAutofit/>
          </a:bodyPr>
          <a:lstStyle/>
          <a:p>
            <a:pPr algn="l"/>
            <a:r>
              <a:rPr lang="es-CO" sz="4000" dirty="0">
                <a:latin typeface="Franklin Gothic Demi" panose="020B0703020102020204" pitchFamily="34" charset="0"/>
              </a:rPr>
              <a:t>INFORME DE EJECUCION 2024 </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3" name="Tabla 2">
            <a:extLst>
              <a:ext uri="{FF2B5EF4-FFF2-40B4-BE49-F238E27FC236}">
                <a16:creationId xmlns:a16="http://schemas.microsoft.com/office/drawing/2014/main" id="{CF1D03B7-E31C-5DC0-D683-9E9AE55CAD98}"/>
              </a:ext>
            </a:extLst>
          </p:cNvPr>
          <p:cNvGraphicFramePr>
            <a:graphicFrameLocks noGrp="1"/>
          </p:cNvGraphicFramePr>
          <p:nvPr>
            <p:extLst>
              <p:ext uri="{D42A27DB-BD31-4B8C-83A1-F6EECF244321}">
                <p14:modId xmlns:p14="http://schemas.microsoft.com/office/powerpoint/2010/main" val="1693253686"/>
              </p:ext>
            </p:extLst>
          </p:nvPr>
        </p:nvGraphicFramePr>
        <p:xfrm>
          <a:off x="935408" y="1524000"/>
          <a:ext cx="10078955" cy="3810000"/>
        </p:xfrm>
        <a:graphic>
          <a:graphicData uri="http://schemas.openxmlformats.org/drawingml/2006/table">
            <a:tbl>
              <a:tblPr>
                <a:tableStyleId>{5C22544A-7EE6-4342-B048-85BDC9FD1C3A}</a:tableStyleId>
              </a:tblPr>
              <a:tblGrid>
                <a:gridCol w="394628">
                  <a:extLst>
                    <a:ext uri="{9D8B030D-6E8A-4147-A177-3AD203B41FA5}">
                      <a16:colId xmlns:a16="http://schemas.microsoft.com/office/drawing/2014/main" val="476820065"/>
                    </a:ext>
                  </a:extLst>
                </a:gridCol>
                <a:gridCol w="5378996">
                  <a:extLst>
                    <a:ext uri="{9D8B030D-6E8A-4147-A177-3AD203B41FA5}">
                      <a16:colId xmlns:a16="http://schemas.microsoft.com/office/drawing/2014/main" val="2594023530"/>
                    </a:ext>
                  </a:extLst>
                </a:gridCol>
                <a:gridCol w="1333906">
                  <a:extLst>
                    <a:ext uri="{9D8B030D-6E8A-4147-A177-3AD203B41FA5}">
                      <a16:colId xmlns:a16="http://schemas.microsoft.com/office/drawing/2014/main" val="1230057720"/>
                    </a:ext>
                  </a:extLst>
                </a:gridCol>
                <a:gridCol w="1134816">
                  <a:extLst>
                    <a:ext uri="{9D8B030D-6E8A-4147-A177-3AD203B41FA5}">
                      <a16:colId xmlns:a16="http://schemas.microsoft.com/office/drawing/2014/main" val="2691522653"/>
                    </a:ext>
                  </a:extLst>
                </a:gridCol>
                <a:gridCol w="1836609">
                  <a:extLst>
                    <a:ext uri="{9D8B030D-6E8A-4147-A177-3AD203B41FA5}">
                      <a16:colId xmlns:a16="http://schemas.microsoft.com/office/drawing/2014/main" val="3876743330"/>
                    </a:ext>
                  </a:extLst>
                </a:gridCol>
              </a:tblGrid>
              <a:tr h="304800">
                <a:tc>
                  <a:txBody>
                    <a:bodyPr/>
                    <a:lstStyle/>
                    <a:p>
                      <a:pPr algn="ctr" fontAlgn="ctr"/>
                      <a:r>
                        <a:rPr lang="es-CO" sz="900" b="1" u="none" strike="noStrike">
                          <a:effectLst/>
                        </a:rPr>
                        <a:t>NUM</a:t>
                      </a:r>
                      <a:endParaRPr lang="es-CO"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ES" sz="900" b="1" u="none" strike="noStrike">
                          <a:effectLst/>
                        </a:rPr>
                        <a:t>DESCRICION DEL BIEN O SERVICIO</a:t>
                      </a:r>
                      <a:endParaRPr lang="es-ES"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CO" sz="900" b="1" u="none" strike="noStrike">
                          <a:effectLst/>
                        </a:rPr>
                        <a:t>TERCERO</a:t>
                      </a:r>
                      <a:endParaRPr lang="es-CO"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CO" sz="900" b="1" u="none" strike="noStrike">
                          <a:effectLst/>
                        </a:rPr>
                        <a:t>CONTRATO</a:t>
                      </a:r>
                      <a:endParaRPr lang="es-CO"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CO" sz="900" b="1" u="none" strike="noStrike" dirty="0">
                          <a:effectLst/>
                        </a:rPr>
                        <a:t>PROYECCION TOTAL 2024</a:t>
                      </a:r>
                      <a:endParaRPr lang="es-CO" sz="900" b="1" i="0" u="none" strike="noStrike" dirty="0">
                        <a:solidFill>
                          <a:srgbClr val="000000"/>
                        </a:solidFill>
                        <a:effectLst/>
                        <a:latin typeface="Arial" panose="020B0604020202020204" pitchFamily="34" charset="0"/>
                      </a:endParaRPr>
                    </a:p>
                  </a:txBody>
                  <a:tcPr marL="0" marR="0" marT="0" marB="0" anchor="ctr">
                    <a:solidFill>
                      <a:srgbClr val="ED4398"/>
                    </a:solidFill>
                  </a:tcPr>
                </a:tc>
                <a:extLst>
                  <a:ext uri="{0D108BD9-81ED-4DB2-BD59-A6C34878D82A}">
                    <a16:rowId xmlns:a16="http://schemas.microsoft.com/office/drawing/2014/main" val="3411444178"/>
                  </a:ext>
                </a:extLst>
              </a:tr>
              <a:tr h="1657350">
                <a:tc>
                  <a:txBody>
                    <a:bodyPr/>
                    <a:lstStyle/>
                    <a:p>
                      <a:pPr algn="ctr" fontAlgn="ctr"/>
                      <a:r>
                        <a:rPr lang="es-CO" sz="900" u="none" strike="noStrike">
                          <a:effectLst/>
                        </a:rPr>
                        <a:t>1</a:t>
                      </a:r>
                      <a:endParaRPr lang="es-CO" sz="9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900" u="none" strike="noStrike" dirty="0">
                          <a:effectLst/>
                        </a:rPr>
                        <a:t>TRANSFERENCIA POR PARTE DEL MUNICIPIO AL CUERPO DE BOMBEROS VOLUNTARIOS DE CARTAGO DE LOS RECURSOS RECAUDADOS POR CONCEPTO DE LA SOBRETASA BOMBERIL PARA LA PRESTACIÓN DEL SERVICIO INTEGRAL DEL RIESGO CONTRAINCENDIOS; LOS PREPARATIVOS Y ATENCIÓN DE RESCATES EN TODAS SUS MODALIDADES Y LA ATENCIÓN DE INCIDENTES CON MATERIALES PELIGROSOS, EN EL MUNICIPIO DE CARTAGO</a:t>
                      </a:r>
                      <a:endParaRPr lang="es-ES" sz="9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dirty="0">
                          <a:effectLst/>
                        </a:rPr>
                        <a:t>CUERPO DE BOMBEROS VOLUNTARIOS DE CARTAGO</a:t>
                      </a:r>
                      <a:endParaRPr lang="es-CO" sz="9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900" u="none" strike="noStrike">
                          <a:effectLst/>
                        </a:rPr>
                        <a:t>CONVENIO – REGIMEN ESPECIAL LEY 1575 DE 2012</a:t>
                      </a:r>
                      <a:endParaRPr lang="es-ES"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dirty="0">
                          <a:effectLst/>
                        </a:rPr>
                        <a:t>$ 1.116.681.840,49</a:t>
                      </a:r>
                      <a:endParaRPr lang="es-CO" sz="9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63290518"/>
                  </a:ext>
                </a:extLst>
              </a:tr>
              <a:tr h="628650">
                <a:tc>
                  <a:txBody>
                    <a:bodyPr/>
                    <a:lstStyle/>
                    <a:p>
                      <a:pPr algn="ctr" fontAlgn="ctr"/>
                      <a:r>
                        <a:rPr lang="es-CO" sz="900" u="none" strike="noStrike">
                          <a:effectLst/>
                        </a:rPr>
                        <a:t>2</a:t>
                      </a:r>
                      <a:endParaRPr lang="es-CO" sz="9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900" u="none" strike="noStrike">
                          <a:effectLst/>
                        </a:rPr>
                        <a:t>TRANSFERENCIA MUNICIPAL SEGÚN INVERSION Y RECURSOS DE SOBRETASA BOMBERIL, DESTINADAS AL SERVICIO DE BOMBEROS AERONAUTICOS EN EL AEROPUERTO </a:t>
                      </a:r>
                      <a:endParaRPr lang="es-ES"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900" u="none" strike="noStrike">
                          <a:effectLst/>
                        </a:rPr>
                        <a:t>AEROPUERTO INTERNACIONAL SANTA ANA S.A</a:t>
                      </a:r>
                      <a:endParaRPr lang="es-ES"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a:effectLst/>
                        </a:rPr>
                        <a:t>TRANSFERENCIA </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dirty="0">
                          <a:effectLst/>
                        </a:rPr>
                        <a:t>$ 251.823.430,00</a:t>
                      </a:r>
                      <a:endParaRPr lang="es-CO" sz="9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298437460"/>
                  </a:ext>
                </a:extLst>
              </a:tr>
              <a:tr h="1219200">
                <a:tc>
                  <a:txBody>
                    <a:bodyPr/>
                    <a:lstStyle/>
                    <a:p>
                      <a:pPr algn="ctr" fontAlgn="ctr"/>
                      <a:r>
                        <a:rPr lang="es-CO" sz="900" u="none" strike="noStrike">
                          <a:effectLst/>
                        </a:rPr>
                        <a:t>3</a:t>
                      </a:r>
                      <a:endParaRPr lang="es-CO" sz="900" b="1"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900" u="none" strike="noStrike">
                          <a:effectLst/>
                        </a:rPr>
                        <a:t> PRESTAR LOS SERVICIOS COMO PROFESIONAL ESPECIALIZADO EN PREVENCIÓN, REDUCCIÓN Y ATENCIÓN DE DESASTRES COMO APOYO EN LAS DIFERENTES FUNCIONES Y COMPETENCIAS A CARGO DE LA UNIDAD MUNICIPAL PARA LA GESTIÓN DEL RIESGO DE DESASTRES DEL MUNICIPIO DE CARTAGO</a:t>
                      </a:r>
                      <a:endParaRPr lang="es-ES"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a:effectLst/>
                        </a:rPr>
                        <a:t>GUSTAVO ADOLFO CORTES GIRALDO </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a:effectLst/>
                        </a:rPr>
                        <a:t>1-062-2024</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dirty="0">
                          <a:effectLst/>
                        </a:rPr>
                        <a:t>$ 42.000.000,00 </a:t>
                      </a:r>
                      <a:endParaRPr lang="es-CO" sz="9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651743210"/>
                  </a:ext>
                </a:extLst>
              </a:tr>
            </a:tbl>
          </a:graphicData>
        </a:graphic>
      </p:graphicFrame>
    </p:spTree>
    <p:extLst>
      <p:ext uri="{BB962C8B-B14F-4D97-AF65-F5344CB8AC3E}">
        <p14:creationId xmlns:p14="http://schemas.microsoft.com/office/powerpoint/2010/main" val="436377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5409" y="296118"/>
            <a:ext cx="7224917" cy="887507"/>
          </a:xfrm>
        </p:spPr>
        <p:txBody>
          <a:bodyPr>
            <a:normAutofit/>
          </a:bodyPr>
          <a:lstStyle/>
          <a:p>
            <a:pPr algn="l"/>
            <a:r>
              <a:rPr lang="es-CO" sz="4000" dirty="0">
                <a:latin typeface="Franklin Gothic Demi" panose="020B0703020102020204" pitchFamily="34" charset="0"/>
              </a:rPr>
              <a:t>INFORME DE EJECUCION 2024 </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046" y="5305330"/>
            <a:ext cx="1386860" cy="12036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5141311"/>
            <a:ext cx="4861711" cy="161044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12" y="1"/>
            <a:ext cx="5329587" cy="1765426"/>
          </a:xfrm>
          <a:prstGeom prst="rect">
            <a:avLst/>
          </a:prstGeom>
        </p:spPr>
      </p:pic>
      <p:graphicFrame>
        <p:nvGraphicFramePr>
          <p:cNvPr id="4" name="Tabla 3">
            <a:extLst>
              <a:ext uri="{FF2B5EF4-FFF2-40B4-BE49-F238E27FC236}">
                <a16:creationId xmlns:a16="http://schemas.microsoft.com/office/drawing/2014/main" id="{71BAE11C-E8EA-2146-18B4-3D9B85CA0835}"/>
              </a:ext>
            </a:extLst>
          </p:cNvPr>
          <p:cNvGraphicFramePr>
            <a:graphicFrameLocks noGrp="1"/>
          </p:cNvGraphicFramePr>
          <p:nvPr>
            <p:extLst>
              <p:ext uri="{D42A27DB-BD31-4B8C-83A1-F6EECF244321}">
                <p14:modId xmlns:p14="http://schemas.microsoft.com/office/powerpoint/2010/main" val="1830329948"/>
              </p:ext>
            </p:extLst>
          </p:nvPr>
        </p:nvGraphicFramePr>
        <p:xfrm>
          <a:off x="935408" y="1254125"/>
          <a:ext cx="9853305" cy="3481070"/>
        </p:xfrm>
        <a:graphic>
          <a:graphicData uri="http://schemas.openxmlformats.org/drawingml/2006/table">
            <a:tbl>
              <a:tblPr>
                <a:tableStyleId>{5C22544A-7EE6-4342-B048-85BDC9FD1C3A}</a:tableStyleId>
              </a:tblPr>
              <a:tblGrid>
                <a:gridCol w="603363">
                  <a:extLst>
                    <a:ext uri="{9D8B030D-6E8A-4147-A177-3AD203B41FA5}">
                      <a16:colId xmlns:a16="http://schemas.microsoft.com/office/drawing/2014/main" val="800960543"/>
                    </a:ext>
                  </a:extLst>
                </a:gridCol>
                <a:gridCol w="5040999">
                  <a:extLst>
                    <a:ext uri="{9D8B030D-6E8A-4147-A177-3AD203B41FA5}">
                      <a16:colId xmlns:a16="http://schemas.microsoft.com/office/drawing/2014/main" val="2913220079"/>
                    </a:ext>
                  </a:extLst>
                </a:gridCol>
                <a:gridCol w="1304043">
                  <a:extLst>
                    <a:ext uri="{9D8B030D-6E8A-4147-A177-3AD203B41FA5}">
                      <a16:colId xmlns:a16="http://schemas.microsoft.com/office/drawing/2014/main" val="1903472260"/>
                    </a:ext>
                  </a:extLst>
                </a:gridCol>
                <a:gridCol w="1109410">
                  <a:extLst>
                    <a:ext uri="{9D8B030D-6E8A-4147-A177-3AD203B41FA5}">
                      <a16:colId xmlns:a16="http://schemas.microsoft.com/office/drawing/2014/main" val="3323877930"/>
                    </a:ext>
                  </a:extLst>
                </a:gridCol>
                <a:gridCol w="1795490">
                  <a:extLst>
                    <a:ext uri="{9D8B030D-6E8A-4147-A177-3AD203B41FA5}">
                      <a16:colId xmlns:a16="http://schemas.microsoft.com/office/drawing/2014/main" val="1443271092"/>
                    </a:ext>
                  </a:extLst>
                </a:gridCol>
              </a:tblGrid>
              <a:tr h="290089">
                <a:tc>
                  <a:txBody>
                    <a:bodyPr/>
                    <a:lstStyle/>
                    <a:p>
                      <a:pPr algn="ctr" fontAlgn="ctr"/>
                      <a:r>
                        <a:rPr lang="es-CO" sz="900" b="1" u="none" strike="noStrike">
                          <a:effectLst/>
                        </a:rPr>
                        <a:t>NUM</a:t>
                      </a:r>
                      <a:endParaRPr lang="es-CO"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ES" sz="900" b="1" u="none" strike="noStrike">
                          <a:effectLst/>
                        </a:rPr>
                        <a:t>DESCRICION DEL BIEN O SERVICIO</a:t>
                      </a:r>
                      <a:endParaRPr lang="es-ES"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CO" sz="900" b="1" u="none" strike="noStrike">
                          <a:effectLst/>
                        </a:rPr>
                        <a:t>TERCERO</a:t>
                      </a:r>
                      <a:endParaRPr lang="es-CO"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CO" sz="900" b="1" u="none" strike="noStrike">
                          <a:effectLst/>
                        </a:rPr>
                        <a:t>CONTRATO</a:t>
                      </a:r>
                      <a:endParaRPr lang="es-CO" sz="900" b="1" i="0" u="none" strike="noStrike">
                        <a:solidFill>
                          <a:srgbClr val="000000"/>
                        </a:solidFill>
                        <a:effectLst/>
                        <a:latin typeface="Arial" panose="020B0604020202020204" pitchFamily="34" charset="0"/>
                      </a:endParaRPr>
                    </a:p>
                  </a:txBody>
                  <a:tcPr marL="0" marR="0" marT="0" marB="0" anchor="ctr">
                    <a:solidFill>
                      <a:srgbClr val="ED4398"/>
                    </a:solidFill>
                  </a:tcPr>
                </a:tc>
                <a:tc>
                  <a:txBody>
                    <a:bodyPr/>
                    <a:lstStyle/>
                    <a:p>
                      <a:pPr algn="ctr" fontAlgn="ctr"/>
                      <a:r>
                        <a:rPr lang="es-CO" sz="900" b="1" u="none" strike="noStrike" dirty="0">
                          <a:effectLst/>
                        </a:rPr>
                        <a:t>PROYECCION TOTAL 2024</a:t>
                      </a:r>
                      <a:endParaRPr lang="es-CO" sz="900" b="1" i="0" u="none" strike="noStrike" dirty="0">
                        <a:solidFill>
                          <a:srgbClr val="000000"/>
                        </a:solidFill>
                        <a:effectLst/>
                        <a:latin typeface="Arial" panose="020B0604020202020204" pitchFamily="34" charset="0"/>
                      </a:endParaRPr>
                    </a:p>
                  </a:txBody>
                  <a:tcPr marL="0" marR="0" marT="0" marB="0" anchor="ctr">
                    <a:solidFill>
                      <a:srgbClr val="ED4398"/>
                    </a:solidFill>
                  </a:tcPr>
                </a:tc>
                <a:extLst>
                  <a:ext uri="{0D108BD9-81ED-4DB2-BD59-A6C34878D82A}">
                    <a16:rowId xmlns:a16="http://schemas.microsoft.com/office/drawing/2014/main" val="2409787806"/>
                  </a:ext>
                </a:extLst>
              </a:tr>
              <a:tr h="725223">
                <a:tc>
                  <a:txBody>
                    <a:bodyPr/>
                    <a:lstStyle/>
                    <a:p>
                      <a:pPr algn="ctr" fontAlgn="ctr"/>
                      <a:r>
                        <a:rPr lang="es-CO" sz="900" u="none" strike="noStrike">
                          <a:effectLst/>
                        </a:rPr>
                        <a:t>4</a:t>
                      </a:r>
                      <a:endParaRPr lang="es-CO" sz="900" b="1" i="0" u="none" strike="noStrike">
                        <a:solidFill>
                          <a:srgbClr val="000000"/>
                        </a:solidFill>
                        <a:effectLst/>
                        <a:latin typeface="Arial" panose="020B0604020202020204" pitchFamily="34" charset="0"/>
                      </a:endParaRPr>
                    </a:p>
                  </a:txBody>
                  <a:tcPr marL="0" marR="0" marT="0" marB="0" anchor="ctr"/>
                </a:tc>
                <a:tc>
                  <a:txBody>
                    <a:bodyPr/>
                    <a:lstStyle/>
                    <a:p>
                      <a:pPr algn="l" fontAlgn="b"/>
                      <a:r>
                        <a:rPr lang="es-ES" sz="900" u="none" strike="noStrike" dirty="0">
                          <a:effectLst/>
                        </a:rPr>
                        <a:t>PRESTAR SERVICIOS PROFESIONALES EN ADMINISTRACIÓN AMBIENTAL, COMO APOYO EN LAS DIFERENTES FUNCIONES Y COMPETENCIAS A CARGO DE LA UNIDAD MUNICIPAL PARA LA GESTIÓN DEL RIESGO DE DESASTRES DEL MUNICIPIO DE CARTAGO.</a:t>
                      </a:r>
                      <a:endParaRPr lang="es-ES" sz="900" b="0" i="0" u="none" strike="noStrike" dirty="0">
                        <a:solidFill>
                          <a:srgbClr val="000000"/>
                        </a:solidFill>
                        <a:effectLst/>
                        <a:latin typeface="Arial" panose="020B0604020202020204" pitchFamily="34" charset="0"/>
                      </a:endParaRPr>
                    </a:p>
                  </a:txBody>
                  <a:tcPr marL="0" marR="0" marT="0" marB="0" anchor="b"/>
                </a:tc>
                <a:tc>
                  <a:txBody>
                    <a:bodyPr/>
                    <a:lstStyle/>
                    <a:p>
                      <a:pPr algn="ctr" fontAlgn="ctr"/>
                      <a:r>
                        <a:rPr lang="es-CO" sz="900" u="none" strike="noStrike">
                          <a:effectLst/>
                        </a:rPr>
                        <a:t>STEFANIA GIRALDO MOLINA</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a:effectLst/>
                        </a:rPr>
                        <a:t>1-063-2024</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CO" sz="900" u="none" strike="noStrike" dirty="0">
                          <a:effectLst/>
                        </a:rPr>
                        <a:t>            40.000.000,00 </a:t>
                      </a:r>
                      <a:endParaRPr lang="es-CO" sz="9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651237544"/>
                  </a:ext>
                </a:extLst>
              </a:tr>
              <a:tr h="1015312">
                <a:tc>
                  <a:txBody>
                    <a:bodyPr/>
                    <a:lstStyle/>
                    <a:p>
                      <a:pPr algn="ctr" fontAlgn="ctr"/>
                      <a:r>
                        <a:rPr lang="es-CO" sz="900" u="none" strike="noStrike" dirty="0">
                          <a:effectLst/>
                        </a:rPr>
                        <a:t>5</a:t>
                      </a:r>
                      <a:endParaRPr lang="es-CO" sz="9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900" u="none" strike="noStrike">
                          <a:effectLst/>
                        </a:rPr>
                        <a:t>PRESTACIÓN DE LOS SERVICIOS PROFESIONALES COMO INGENIERO CIVIL PARA BRINDAR APOYO EN LAS DIFERENTES FUNCIONES Y COMPETENCIAS A CARGO DE LA UNIDAD MUNICIPAL PARA LA GESTIÓN DEL RIESGO DE DESASTRES DEL MUNICIPIO DE CARTAGO</a:t>
                      </a:r>
                      <a:endParaRPr lang="es-ES"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a:effectLst/>
                        </a:rPr>
                        <a:t>SERGIO IVAN ROSAS ANGARITA </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a:effectLst/>
                        </a:rPr>
                        <a:t>1-080-2024</a:t>
                      </a:r>
                      <a:endParaRPr lang="es-CO" sz="9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CO" sz="900" u="none" strike="noStrike" dirty="0">
                          <a:effectLst/>
                        </a:rPr>
                        <a:t>            42.000.000,00 </a:t>
                      </a:r>
                      <a:endParaRPr lang="es-CO" sz="9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434019277"/>
                  </a:ext>
                </a:extLst>
              </a:tr>
              <a:tr h="1450446">
                <a:tc>
                  <a:txBody>
                    <a:bodyPr/>
                    <a:lstStyle/>
                    <a:p>
                      <a:pPr algn="ctr" fontAlgn="ctr"/>
                      <a:r>
                        <a:rPr lang="es-CO" sz="900" u="none" strike="noStrike" dirty="0">
                          <a:effectLst/>
                        </a:rPr>
                        <a:t>6</a:t>
                      </a:r>
                      <a:endParaRPr lang="es-CO" sz="900" b="1"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ES" sz="900" u="none" strike="noStrike">
                          <a:effectLst/>
                        </a:rPr>
                        <a:t>GERENCIA DE RECURSOS PARA LLEVAR A CABO LAS OBRAS PARA EL MANTENIMIENTO DE LOS ZANJONES URBANOS SANTA ANA, SANTA ANA NORTE, SAN PABLO, LAVAPATAS Y PINARES, EN LOS TRAMOS QUE REQUIERAN PARA LA RECUPERACIÓN DE SU CAPACIDAD HIDRÁULICA, COMO PREVENCIÓN DE DESASTRES EN DESARROLLO DE LA GESTIÓN DEL RIESGO EN EL MUNICIPIO DE CARTAGO, VALLE DEL CAUCA</a:t>
                      </a:r>
                      <a:endParaRPr lang="es-ES"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900" u="none" strike="noStrike">
                          <a:effectLst/>
                        </a:rPr>
                        <a:t>EMPRESA CARTAGUEÑA DE DESARROLLO EMCADE</a:t>
                      </a:r>
                      <a:endParaRPr lang="es-ES" sz="9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CO" sz="900" u="none" strike="noStrike" dirty="0">
                          <a:effectLst/>
                        </a:rPr>
                        <a:t>CONTRATO INTERADMINISTRATIVO</a:t>
                      </a:r>
                      <a:br>
                        <a:rPr lang="es-CO" sz="900" u="none" strike="noStrike" dirty="0">
                          <a:effectLst/>
                        </a:rPr>
                      </a:br>
                      <a:r>
                        <a:rPr lang="es-CO" sz="900" u="none" strike="noStrike" dirty="0">
                          <a:effectLst/>
                        </a:rPr>
                        <a:t>No. 12-088-2023</a:t>
                      </a:r>
                      <a:br>
                        <a:rPr lang="es-CO" sz="900" u="none" strike="noStrike" dirty="0">
                          <a:effectLst/>
                        </a:rPr>
                      </a:br>
                      <a:endParaRPr lang="es-CO" sz="900" b="0" i="0" u="none" strike="noStrike" dirty="0">
                        <a:solidFill>
                          <a:srgbClr val="000000"/>
                        </a:solidFill>
                        <a:effectLst/>
                        <a:latin typeface="Arial" panose="020B0604020202020204" pitchFamily="34" charset="0"/>
                      </a:endParaRPr>
                    </a:p>
                  </a:txBody>
                  <a:tcPr marL="0" marR="0" marT="0" marB="0" anchor="ctr"/>
                </a:tc>
                <a:tc>
                  <a:txBody>
                    <a:bodyPr/>
                    <a:lstStyle/>
                    <a:p>
                      <a:pPr algn="l" fontAlgn="ctr"/>
                      <a:r>
                        <a:rPr lang="es-CO" sz="900" u="none" strike="noStrike" dirty="0">
                          <a:effectLst/>
                        </a:rPr>
                        <a:t>         100.000.000,00 </a:t>
                      </a:r>
                      <a:endParaRPr lang="es-CO" sz="9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782111908"/>
                  </a:ext>
                </a:extLst>
              </a:tr>
            </a:tbl>
          </a:graphicData>
        </a:graphic>
      </p:graphicFrame>
    </p:spTree>
    <p:extLst>
      <p:ext uri="{BB962C8B-B14F-4D97-AF65-F5344CB8AC3E}">
        <p14:creationId xmlns:p14="http://schemas.microsoft.com/office/powerpoint/2010/main" val="31144117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2849</Words>
  <Application>Microsoft Office PowerPoint</Application>
  <PresentationFormat>Panorámica</PresentationFormat>
  <Paragraphs>334</Paragraphs>
  <Slides>30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Calibri</vt:lpstr>
      <vt:lpstr>Calibri Light</vt:lpstr>
      <vt:lpstr>Franklin Gothic Demi</vt:lpstr>
      <vt:lpstr>Franklin Gothic Demi Cond</vt:lpstr>
      <vt:lpstr>Tema de Office</vt:lpstr>
      <vt:lpstr>Presentación de PowerPoint</vt:lpstr>
      <vt:lpstr>¿QUÉ ES LA GESTIÓN DEL RIESGO DE DESASTRES?</vt:lpstr>
      <vt:lpstr>Presentación de PowerPoint</vt:lpstr>
      <vt:lpstr>Presentación de PowerPoint</vt:lpstr>
      <vt:lpstr>FUNCIONES </vt:lpstr>
      <vt:lpstr>CONSEJO MUNICIPAL DE GESTIÓN DEL RIESGO DE CARTAGO (Decreto 028 del 24 de Marzo 2017)</vt:lpstr>
      <vt:lpstr>INSTRUMENTOS DE PLANIFICACIÓN, GESTIÓN Y FINANCIEROS PARA LA GESTIÓN DEL RIESGO </vt:lpstr>
      <vt:lpstr>INFORME DE EJECUCION 2024 </vt:lpstr>
      <vt:lpstr>INFORME DE EJECUCION 2024 </vt:lpstr>
      <vt:lpstr>RECURSOS PENDIENTES POR EJECUTAR 2024 </vt:lpstr>
      <vt:lpstr>Presentación de PowerPoint</vt:lpstr>
      <vt:lpstr>OTROS RECURSOS POR  EJECUTAR 2024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dc:title>
  <dc:creator>Cuenta Microsoft</dc:creator>
  <cp:lastModifiedBy>DANIELA ALEJANDRA HERNANDEZ</cp:lastModifiedBy>
  <cp:revision>99</cp:revision>
  <dcterms:created xsi:type="dcterms:W3CDTF">2024-01-03T21:36:56Z</dcterms:created>
  <dcterms:modified xsi:type="dcterms:W3CDTF">2024-06-11T01:37:36Z</dcterms:modified>
</cp:coreProperties>
</file>