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4"/>
  </p:notesMasterIdLst>
  <p:sldIdLst>
    <p:sldId id="256" r:id="rId5"/>
    <p:sldId id="260" r:id="rId6"/>
    <p:sldId id="261" r:id="rId7"/>
    <p:sldId id="262" r:id="rId8"/>
    <p:sldId id="257" r:id="rId9"/>
    <p:sldId id="270" r:id="rId10"/>
    <p:sldId id="271" r:id="rId11"/>
    <p:sldId id="272" r:id="rId12"/>
    <p:sldId id="273" r:id="rId13"/>
    <p:sldId id="274" r:id="rId14"/>
    <p:sldId id="259" r:id="rId15"/>
    <p:sldId id="275" r:id="rId16"/>
    <p:sldId id="276" r:id="rId17"/>
    <p:sldId id="258" r:id="rId18"/>
    <p:sldId id="282" r:id="rId19"/>
    <p:sldId id="277" r:id="rId20"/>
    <p:sldId id="278" r:id="rId21"/>
    <p:sldId id="279" r:id="rId22"/>
    <p:sldId id="280" r:id="rId23"/>
    <p:sldId id="281" r:id="rId24"/>
    <p:sldId id="283" r:id="rId25"/>
    <p:sldId id="284" r:id="rId26"/>
    <p:sldId id="285" r:id="rId27"/>
    <p:sldId id="287" r:id="rId28"/>
    <p:sldId id="286" r:id="rId29"/>
    <p:sldId id="288" r:id="rId30"/>
    <p:sldId id="289" r:id="rId31"/>
    <p:sldId id="336" r:id="rId32"/>
    <p:sldId id="338" r:id="rId33"/>
    <p:sldId id="352" r:id="rId34"/>
    <p:sldId id="353" r:id="rId35"/>
    <p:sldId id="395" r:id="rId36"/>
    <p:sldId id="396" r:id="rId37"/>
    <p:sldId id="397" r:id="rId38"/>
    <p:sldId id="398" r:id="rId39"/>
    <p:sldId id="399" r:id="rId40"/>
    <p:sldId id="400" r:id="rId41"/>
    <p:sldId id="401" r:id="rId42"/>
    <p:sldId id="402" r:id="rId43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03A72E-48DA-4D5B-99CD-176483FB8D9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AEB4DDA4-638C-4E2C-9567-C3D320F66FD8}">
      <dgm:prSet phldrT="[Texto]" custT="1"/>
      <dgm:spPr/>
      <dgm:t>
        <a:bodyPr/>
        <a:lstStyle/>
        <a:p>
          <a:r>
            <a:rPr lang="es-CO" sz="2400" dirty="0"/>
            <a:t>PRESIDENCIA</a:t>
          </a:r>
        </a:p>
      </dgm:t>
    </dgm:pt>
    <dgm:pt modelId="{13832C0E-931C-4025-9B7A-0CE6F1EFC4E6}" type="parTrans" cxnId="{EEC2D5E1-C33C-470E-A8B0-887D05DE440E}">
      <dgm:prSet/>
      <dgm:spPr/>
      <dgm:t>
        <a:bodyPr/>
        <a:lstStyle/>
        <a:p>
          <a:endParaRPr lang="es-CO"/>
        </a:p>
      </dgm:t>
    </dgm:pt>
    <dgm:pt modelId="{423FDC8A-B128-4D3C-BDE7-1B0E76849D64}" type="sibTrans" cxnId="{EEC2D5E1-C33C-470E-A8B0-887D05DE440E}">
      <dgm:prSet/>
      <dgm:spPr/>
      <dgm:t>
        <a:bodyPr/>
        <a:lstStyle/>
        <a:p>
          <a:endParaRPr lang="es-CO"/>
        </a:p>
      </dgm:t>
    </dgm:pt>
    <dgm:pt modelId="{DE006336-6335-486C-95C7-3C569F651640}">
      <dgm:prSet phldrT="[Texto]" custT="1"/>
      <dgm:spPr/>
      <dgm:t>
        <a:bodyPr/>
        <a:lstStyle/>
        <a:p>
          <a:r>
            <a:rPr lang="es-CO" sz="2400" dirty="0"/>
            <a:t>SECRETARIA GENERAL</a:t>
          </a:r>
        </a:p>
      </dgm:t>
    </dgm:pt>
    <dgm:pt modelId="{8E39D8CD-89D0-44B8-92EB-45DDB9523ED3}" type="parTrans" cxnId="{CE0EB58A-9988-44FF-8F46-F6A8A1D32193}">
      <dgm:prSet/>
      <dgm:spPr/>
      <dgm:t>
        <a:bodyPr/>
        <a:lstStyle/>
        <a:p>
          <a:endParaRPr lang="es-CO"/>
        </a:p>
      </dgm:t>
    </dgm:pt>
    <dgm:pt modelId="{04E74F59-6EEF-4795-807B-786EB145FBC3}" type="sibTrans" cxnId="{CE0EB58A-9988-44FF-8F46-F6A8A1D32193}">
      <dgm:prSet/>
      <dgm:spPr/>
      <dgm:t>
        <a:bodyPr/>
        <a:lstStyle/>
        <a:p>
          <a:endParaRPr lang="es-CO"/>
        </a:p>
      </dgm:t>
    </dgm:pt>
    <dgm:pt modelId="{3593CA5E-15DD-4562-84A7-BB64E81FD3A8}">
      <dgm:prSet phldrT="[Texto]" custT="1"/>
      <dgm:spPr/>
      <dgm:t>
        <a:bodyPr/>
        <a:lstStyle/>
        <a:p>
          <a:r>
            <a:rPr lang="es-CO" sz="2400" dirty="0"/>
            <a:t>UNIDAD DE APOYO ACORDAL</a:t>
          </a:r>
        </a:p>
      </dgm:t>
    </dgm:pt>
    <dgm:pt modelId="{A2B4886A-83ED-4E0C-B9F7-EF495B345CA6}" type="parTrans" cxnId="{06FB6150-F020-40DF-9A43-A27EE269C642}">
      <dgm:prSet/>
      <dgm:spPr/>
      <dgm:t>
        <a:bodyPr/>
        <a:lstStyle/>
        <a:p>
          <a:endParaRPr lang="es-CO"/>
        </a:p>
      </dgm:t>
    </dgm:pt>
    <dgm:pt modelId="{B81AA57E-4A5E-45D8-ADC7-8771758131FB}" type="sibTrans" cxnId="{06FB6150-F020-40DF-9A43-A27EE269C642}">
      <dgm:prSet/>
      <dgm:spPr/>
      <dgm:t>
        <a:bodyPr/>
        <a:lstStyle/>
        <a:p>
          <a:endParaRPr lang="es-CO"/>
        </a:p>
      </dgm:t>
    </dgm:pt>
    <dgm:pt modelId="{505F419A-0932-41E8-B105-F59B26FCCE4C}" type="pres">
      <dgm:prSet presAssocID="{A503A72E-48DA-4D5B-99CD-176483FB8D9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ACD76A6-C980-4BC0-8086-7CF78D04512C}" type="pres">
      <dgm:prSet presAssocID="{AEB4DDA4-638C-4E2C-9567-C3D320F66FD8}" presName="hierRoot1" presStyleCnt="0"/>
      <dgm:spPr/>
    </dgm:pt>
    <dgm:pt modelId="{5379369B-0608-427A-BBA4-F1EEE2549B84}" type="pres">
      <dgm:prSet presAssocID="{AEB4DDA4-638C-4E2C-9567-C3D320F66FD8}" presName="composite" presStyleCnt="0"/>
      <dgm:spPr/>
    </dgm:pt>
    <dgm:pt modelId="{10F96BA9-3DE5-4BB1-8EF3-29042F054E6C}" type="pres">
      <dgm:prSet presAssocID="{AEB4DDA4-638C-4E2C-9567-C3D320F66FD8}" presName="background" presStyleLbl="node0" presStyleIdx="0" presStyleCnt="1"/>
      <dgm:spPr/>
    </dgm:pt>
    <dgm:pt modelId="{15134D36-EDFF-4715-B928-FE12B5D00EE1}" type="pres">
      <dgm:prSet presAssocID="{AEB4DDA4-638C-4E2C-9567-C3D320F66FD8}" presName="text" presStyleLbl="fgAcc0" presStyleIdx="0" presStyleCnt="1" custScaleX="154328">
        <dgm:presLayoutVars>
          <dgm:chPref val="3"/>
        </dgm:presLayoutVars>
      </dgm:prSet>
      <dgm:spPr/>
    </dgm:pt>
    <dgm:pt modelId="{10B04453-E3E6-441D-8450-5831467C0DED}" type="pres">
      <dgm:prSet presAssocID="{AEB4DDA4-638C-4E2C-9567-C3D320F66FD8}" presName="hierChild2" presStyleCnt="0"/>
      <dgm:spPr/>
    </dgm:pt>
    <dgm:pt modelId="{654E8B5F-2996-4CE2-B779-0F7AB3F2EAE5}" type="pres">
      <dgm:prSet presAssocID="{8E39D8CD-89D0-44B8-92EB-45DDB9523ED3}" presName="Name10" presStyleLbl="parChTrans1D2" presStyleIdx="0" presStyleCnt="2"/>
      <dgm:spPr/>
    </dgm:pt>
    <dgm:pt modelId="{AEBD0066-EFF3-42F7-8B89-A82D8012D27C}" type="pres">
      <dgm:prSet presAssocID="{DE006336-6335-486C-95C7-3C569F651640}" presName="hierRoot2" presStyleCnt="0"/>
      <dgm:spPr/>
    </dgm:pt>
    <dgm:pt modelId="{C6671729-D52B-442D-A8FB-492B2A67841B}" type="pres">
      <dgm:prSet presAssocID="{DE006336-6335-486C-95C7-3C569F651640}" presName="composite2" presStyleCnt="0"/>
      <dgm:spPr/>
    </dgm:pt>
    <dgm:pt modelId="{52EC74F8-D3B7-401D-8D37-5F437C7E293A}" type="pres">
      <dgm:prSet presAssocID="{DE006336-6335-486C-95C7-3C569F651640}" presName="background2" presStyleLbl="node2" presStyleIdx="0" presStyleCnt="2"/>
      <dgm:spPr/>
    </dgm:pt>
    <dgm:pt modelId="{B3DA0A20-7B5A-4858-804E-F97A0D266404}" type="pres">
      <dgm:prSet presAssocID="{DE006336-6335-486C-95C7-3C569F651640}" presName="text2" presStyleLbl="fgAcc2" presStyleIdx="0" presStyleCnt="2" custScaleX="160923">
        <dgm:presLayoutVars>
          <dgm:chPref val="3"/>
        </dgm:presLayoutVars>
      </dgm:prSet>
      <dgm:spPr/>
    </dgm:pt>
    <dgm:pt modelId="{20B832DF-ECF4-4940-A8BE-A2AECB189687}" type="pres">
      <dgm:prSet presAssocID="{DE006336-6335-486C-95C7-3C569F651640}" presName="hierChild3" presStyleCnt="0"/>
      <dgm:spPr/>
    </dgm:pt>
    <dgm:pt modelId="{70FC7E8B-28CB-4426-AF05-A36C66878640}" type="pres">
      <dgm:prSet presAssocID="{A2B4886A-83ED-4E0C-B9F7-EF495B345CA6}" presName="Name10" presStyleLbl="parChTrans1D2" presStyleIdx="1" presStyleCnt="2"/>
      <dgm:spPr/>
    </dgm:pt>
    <dgm:pt modelId="{65E5947D-5BEA-4311-ABC2-B590D5FC5ADE}" type="pres">
      <dgm:prSet presAssocID="{3593CA5E-15DD-4562-84A7-BB64E81FD3A8}" presName="hierRoot2" presStyleCnt="0"/>
      <dgm:spPr/>
    </dgm:pt>
    <dgm:pt modelId="{D9A48CCC-6A78-4B76-A314-D6F733374B57}" type="pres">
      <dgm:prSet presAssocID="{3593CA5E-15DD-4562-84A7-BB64E81FD3A8}" presName="composite2" presStyleCnt="0"/>
      <dgm:spPr/>
    </dgm:pt>
    <dgm:pt modelId="{532F3378-FBEA-406D-B113-CB892B1CD218}" type="pres">
      <dgm:prSet presAssocID="{3593CA5E-15DD-4562-84A7-BB64E81FD3A8}" presName="background2" presStyleLbl="node2" presStyleIdx="1" presStyleCnt="2"/>
      <dgm:spPr/>
    </dgm:pt>
    <dgm:pt modelId="{4FBDB7A6-9185-48A3-A844-EA9092994D6D}" type="pres">
      <dgm:prSet presAssocID="{3593CA5E-15DD-4562-84A7-BB64E81FD3A8}" presName="text2" presStyleLbl="fgAcc2" presStyleIdx="1" presStyleCnt="2" custScaleX="158190">
        <dgm:presLayoutVars>
          <dgm:chPref val="3"/>
        </dgm:presLayoutVars>
      </dgm:prSet>
      <dgm:spPr/>
    </dgm:pt>
    <dgm:pt modelId="{64148B72-5CE1-4089-BAFB-558518CD7450}" type="pres">
      <dgm:prSet presAssocID="{3593CA5E-15DD-4562-84A7-BB64E81FD3A8}" presName="hierChild3" presStyleCnt="0"/>
      <dgm:spPr/>
    </dgm:pt>
  </dgm:ptLst>
  <dgm:cxnLst>
    <dgm:cxn modelId="{05633B0B-097E-4536-A9D9-1F14E7ECD69F}" type="presOf" srcId="{A503A72E-48DA-4D5B-99CD-176483FB8D98}" destId="{505F419A-0932-41E8-B105-F59B26FCCE4C}" srcOrd="0" destOrd="0" presId="urn:microsoft.com/office/officeart/2005/8/layout/hierarchy1"/>
    <dgm:cxn modelId="{DAEEE20C-A43D-451D-B022-B8D87D6B40FB}" type="presOf" srcId="{8E39D8CD-89D0-44B8-92EB-45DDB9523ED3}" destId="{654E8B5F-2996-4CE2-B779-0F7AB3F2EAE5}" srcOrd="0" destOrd="0" presId="urn:microsoft.com/office/officeart/2005/8/layout/hierarchy1"/>
    <dgm:cxn modelId="{8485B91C-8F14-4033-B4BE-797E04FE477B}" type="presOf" srcId="{A2B4886A-83ED-4E0C-B9F7-EF495B345CA6}" destId="{70FC7E8B-28CB-4426-AF05-A36C66878640}" srcOrd="0" destOrd="0" presId="urn:microsoft.com/office/officeart/2005/8/layout/hierarchy1"/>
    <dgm:cxn modelId="{70493C27-DC45-443C-89E3-8DB6318CE76E}" type="presOf" srcId="{DE006336-6335-486C-95C7-3C569F651640}" destId="{B3DA0A20-7B5A-4858-804E-F97A0D266404}" srcOrd="0" destOrd="0" presId="urn:microsoft.com/office/officeart/2005/8/layout/hierarchy1"/>
    <dgm:cxn modelId="{06FB6150-F020-40DF-9A43-A27EE269C642}" srcId="{AEB4DDA4-638C-4E2C-9567-C3D320F66FD8}" destId="{3593CA5E-15DD-4562-84A7-BB64E81FD3A8}" srcOrd="1" destOrd="0" parTransId="{A2B4886A-83ED-4E0C-B9F7-EF495B345CA6}" sibTransId="{B81AA57E-4A5E-45D8-ADC7-8771758131FB}"/>
    <dgm:cxn modelId="{CE0EB58A-9988-44FF-8F46-F6A8A1D32193}" srcId="{AEB4DDA4-638C-4E2C-9567-C3D320F66FD8}" destId="{DE006336-6335-486C-95C7-3C569F651640}" srcOrd="0" destOrd="0" parTransId="{8E39D8CD-89D0-44B8-92EB-45DDB9523ED3}" sibTransId="{04E74F59-6EEF-4795-807B-786EB145FBC3}"/>
    <dgm:cxn modelId="{35113D9A-77E6-4DD8-BE05-C1B594B7E413}" type="presOf" srcId="{AEB4DDA4-638C-4E2C-9567-C3D320F66FD8}" destId="{15134D36-EDFF-4715-B928-FE12B5D00EE1}" srcOrd="0" destOrd="0" presId="urn:microsoft.com/office/officeart/2005/8/layout/hierarchy1"/>
    <dgm:cxn modelId="{EEC2D5E1-C33C-470E-A8B0-887D05DE440E}" srcId="{A503A72E-48DA-4D5B-99CD-176483FB8D98}" destId="{AEB4DDA4-638C-4E2C-9567-C3D320F66FD8}" srcOrd="0" destOrd="0" parTransId="{13832C0E-931C-4025-9B7A-0CE6F1EFC4E6}" sibTransId="{423FDC8A-B128-4D3C-BDE7-1B0E76849D64}"/>
    <dgm:cxn modelId="{4A81E8FB-1501-4F28-8ACD-EBA850166D22}" type="presOf" srcId="{3593CA5E-15DD-4562-84A7-BB64E81FD3A8}" destId="{4FBDB7A6-9185-48A3-A844-EA9092994D6D}" srcOrd="0" destOrd="0" presId="urn:microsoft.com/office/officeart/2005/8/layout/hierarchy1"/>
    <dgm:cxn modelId="{214E6A64-D2E4-40C3-B287-A3FFDC183B53}" type="presParOf" srcId="{505F419A-0932-41E8-B105-F59B26FCCE4C}" destId="{DACD76A6-C980-4BC0-8086-7CF78D04512C}" srcOrd="0" destOrd="0" presId="urn:microsoft.com/office/officeart/2005/8/layout/hierarchy1"/>
    <dgm:cxn modelId="{DF6120BC-3301-458F-894E-061446851E4F}" type="presParOf" srcId="{DACD76A6-C980-4BC0-8086-7CF78D04512C}" destId="{5379369B-0608-427A-BBA4-F1EEE2549B84}" srcOrd="0" destOrd="0" presId="urn:microsoft.com/office/officeart/2005/8/layout/hierarchy1"/>
    <dgm:cxn modelId="{98F4F8F8-34F9-4B15-8605-3F79F28CB232}" type="presParOf" srcId="{5379369B-0608-427A-BBA4-F1EEE2549B84}" destId="{10F96BA9-3DE5-4BB1-8EF3-29042F054E6C}" srcOrd="0" destOrd="0" presId="urn:microsoft.com/office/officeart/2005/8/layout/hierarchy1"/>
    <dgm:cxn modelId="{99080CB7-3E9B-49D3-8F56-FEFB679D588A}" type="presParOf" srcId="{5379369B-0608-427A-BBA4-F1EEE2549B84}" destId="{15134D36-EDFF-4715-B928-FE12B5D00EE1}" srcOrd="1" destOrd="0" presId="urn:microsoft.com/office/officeart/2005/8/layout/hierarchy1"/>
    <dgm:cxn modelId="{A11F7D9B-B39C-4CFD-A26C-ED8C1097DA20}" type="presParOf" srcId="{DACD76A6-C980-4BC0-8086-7CF78D04512C}" destId="{10B04453-E3E6-441D-8450-5831467C0DED}" srcOrd="1" destOrd="0" presId="urn:microsoft.com/office/officeart/2005/8/layout/hierarchy1"/>
    <dgm:cxn modelId="{5F9DF244-BF20-4A99-B13A-07A77C36948A}" type="presParOf" srcId="{10B04453-E3E6-441D-8450-5831467C0DED}" destId="{654E8B5F-2996-4CE2-B779-0F7AB3F2EAE5}" srcOrd="0" destOrd="0" presId="urn:microsoft.com/office/officeart/2005/8/layout/hierarchy1"/>
    <dgm:cxn modelId="{BA68F96A-E82E-4337-A766-BAAFAE2CE5C9}" type="presParOf" srcId="{10B04453-E3E6-441D-8450-5831467C0DED}" destId="{AEBD0066-EFF3-42F7-8B89-A82D8012D27C}" srcOrd="1" destOrd="0" presId="urn:microsoft.com/office/officeart/2005/8/layout/hierarchy1"/>
    <dgm:cxn modelId="{8494BC5A-D624-4BAE-8544-408BEB623AA2}" type="presParOf" srcId="{AEBD0066-EFF3-42F7-8B89-A82D8012D27C}" destId="{C6671729-D52B-442D-A8FB-492B2A67841B}" srcOrd="0" destOrd="0" presId="urn:microsoft.com/office/officeart/2005/8/layout/hierarchy1"/>
    <dgm:cxn modelId="{511DAA20-EF10-4700-807F-A80DC7EB404B}" type="presParOf" srcId="{C6671729-D52B-442D-A8FB-492B2A67841B}" destId="{52EC74F8-D3B7-401D-8D37-5F437C7E293A}" srcOrd="0" destOrd="0" presId="urn:microsoft.com/office/officeart/2005/8/layout/hierarchy1"/>
    <dgm:cxn modelId="{50532764-D905-4A6A-974C-D4EE6207DE04}" type="presParOf" srcId="{C6671729-D52B-442D-A8FB-492B2A67841B}" destId="{B3DA0A20-7B5A-4858-804E-F97A0D266404}" srcOrd="1" destOrd="0" presId="urn:microsoft.com/office/officeart/2005/8/layout/hierarchy1"/>
    <dgm:cxn modelId="{575F3914-4FD7-46EB-9965-C52F07633CD7}" type="presParOf" srcId="{AEBD0066-EFF3-42F7-8B89-A82D8012D27C}" destId="{20B832DF-ECF4-4940-A8BE-A2AECB189687}" srcOrd="1" destOrd="0" presId="urn:microsoft.com/office/officeart/2005/8/layout/hierarchy1"/>
    <dgm:cxn modelId="{AFFBB1F7-A770-4FCF-9F63-E5E6F1698012}" type="presParOf" srcId="{10B04453-E3E6-441D-8450-5831467C0DED}" destId="{70FC7E8B-28CB-4426-AF05-A36C66878640}" srcOrd="2" destOrd="0" presId="urn:microsoft.com/office/officeart/2005/8/layout/hierarchy1"/>
    <dgm:cxn modelId="{FA68C901-2079-4F48-B6EE-5D44F45FFBAE}" type="presParOf" srcId="{10B04453-E3E6-441D-8450-5831467C0DED}" destId="{65E5947D-5BEA-4311-ABC2-B590D5FC5ADE}" srcOrd="3" destOrd="0" presId="urn:microsoft.com/office/officeart/2005/8/layout/hierarchy1"/>
    <dgm:cxn modelId="{F394F38A-F916-4E6E-9DEA-E141BC937467}" type="presParOf" srcId="{65E5947D-5BEA-4311-ABC2-B590D5FC5ADE}" destId="{D9A48CCC-6A78-4B76-A314-D6F733374B57}" srcOrd="0" destOrd="0" presId="urn:microsoft.com/office/officeart/2005/8/layout/hierarchy1"/>
    <dgm:cxn modelId="{E9A7686B-9C5E-435F-8239-EFA4ED6A27E4}" type="presParOf" srcId="{D9A48CCC-6A78-4B76-A314-D6F733374B57}" destId="{532F3378-FBEA-406D-B113-CB892B1CD218}" srcOrd="0" destOrd="0" presId="urn:microsoft.com/office/officeart/2005/8/layout/hierarchy1"/>
    <dgm:cxn modelId="{CA74BE48-CD4C-4813-B13D-81D404287030}" type="presParOf" srcId="{D9A48CCC-6A78-4B76-A314-D6F733374B57}" destId="{4FBDB7A6-9185-48A3-A844-EA9092994D6D}" srcOrd="1" destOrd="0" presId="urn:microsoft.com/office/officeart/2005/8/layout/hierarchy1"/>
    <dgm:cxn modelId="{8246F093-2AA4-4A45-8465-C9DE841170AF}" type="presParOf" srcId="{65E5947D-5BEA-4311-ABC2-B590D5FC5ADE}" destId="{64148B72-5CE1-4089-BAFB-558518CD745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FC7E8B-28CB-4426-AF05-A36C66878640}">
      <dsp:nvSpPr>
        <dsp:cNvPr id="0" name=""/>
        <dsp:cNvSpPr/>
      </dsp:nvSpPr>
      <dsp:spPr>
        <a:xfrm>
          <a:off x="4728128" y="1294039"/>
          <a:ext cx="1864432" cy="5921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3526"/>
              </a:lnTo>
              <a:lnTo>
                <a:pt x="1864432" y="403526"/>
              </a:lnTo>
              <a:lnTo>
                <a:pt x="1864432" y="59214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4E8B5F-2996-4CE2-B779-0F7AB3F2EAE5}">
      <dsp:nvSpPr>
        <dsp:cNvPr id="0" name=""/>
        <dsp:cNvSpPr/>
      </dsp:nvSpPr>
      <dsp:spPr>
        <a:xfrm>
          <a:off x="2891517" y="1294039"/>
          <a:ext cx="1836610" cy="592141"/>
        </a:xfrm>
        <a:custGeom>
          <a:avLst/>
          <a:gdLst/>
          <a:ahLst/>
          <a:cxnLst/>
          <a:rect l="0" t="0" r="0" b="0"/>
          <a:pathLst>
            <a:path>
              <a:moveTo>
                <a:pt x="1836610" y="0"/>
              </a:moveTo>
              <a:lnTo>
                <a:pt x="1836610" y="403526"/>
              </a:lnTo>
              <a:lnTo>
                <a:pt x="0" y="403526"/>
              </a:lnTo>
              <a:lnTo>
                <a:pt x="0" y="59214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F96BA9-3DE5-4BB1-8EF3-29042F054E6C}">
      <dsp:nvSpPr>
        <dsp:cNvPr id="0" name=""/>
        <dsp:cNvSpPr/>
      </dsp:nvSpPr>
      <dsp:spPr>
        <a:xfrm>
          <a:off x="3157056" y="1169"/>
          <a:ext cx="3142142" cy="12928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134D36-EDFF-4715-B928-FE12B5D00EE1}">
      <dsp:nvSpPr>
        <dsp:cNvPr id="0" name=""/>
        <dsp:cNvSpPr/>
      </dsp:nvSpPr>
      <dsp:spPr>
        <a:xfrm>
          <a:off x="3383280" y="216082"/>
          <a:ext cx="3142142" cy="12928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/>
            <a:t>PRESIDENCIA</a:t>
          </a:r>
        </a:p>
      </dsp:txBody>
      <dsp:txXfrm>
        <a:off x="3421147" y="253949"/>
        <a:ext cx="3066408" cy="1217135"/>
      </dsp:txXfrm>
    </dsp:sp>
    <dsp:sp modelId="{52EC74F8-D3B7-401D-8D37-5F437C7E293A}">
      <dsp:nvSpPr>
        <dsp:cNvPr id="0" name=""/>
        <dsp:cNvSpPr/>
      </dsp:nvSpPr>
      <dsp:spPr>
        <a:xfrm>
          <a:off x="1253308" y="1886180"/>
          <a:ext cx="3276417" cy="12928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DA0A20-7B5A-4858-804E-F97A0D266404}">
      <dsp:nvSpPr>
        <dsp:cNvPr id="0" name=""/>
        <dsp:cNvSpPr/>
      </dsp:nvSpPr>
      <dsp:spPr>
        <a:xfrm>
          <a:off x="1479532" y="2101093"/>
          <a:ext cx="3276417" cy="12928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/>
            <a:t>SECRETARIA GENERAL</a:t>
          </a:r>
        </a:p>
      </dsp:txBody>
      <dsp:txXfrm>
        <a:off x="1517399" y="2138960"/>
        <a:ext cx="3200683" cy="1217135"/>
      </dsp:txXfrm>
    </dsp:sp>
    <dsp:sp modelId="{532F3378-FBEA-406D-B113-CB892B1CD218}">
      <dsp:nvSpPr>
        <dsp:cNvPr id="0" name=""/>
        <dsp:cNvSpPr/>
      </dsp:nvSpPr>
      <dsp:spPr>
        <a:xfrm>
          <a:off x="4982174" y="1886180"/>
          <a:ext cx="3220773" cy="12928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BDB7A6-9185-48A3-A844-EA9092994D6D}">
      <dsp:nvSpPr>
        <dsp:cNvPr id="0" name=""/>
        <dsp:cNvSpPr/>
      </dsp:nvSpPr>
      <dsp:spPr>
        <a:xfrm>
          <a:off x="5208398" y="2101093"/>
          <a:ext cx="3220773" cy="12928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/>
            <a:t>UNIDAD DE APOYO ACORDAL</a:t>
          </a:r>
        </a:p>
      </dsp:txBody>
      <dsp:txXfrm>
        <a:off x="5246265" y="2138960"/>
        <a:ext cx="3145039" cy="12171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EBDA9-F1A2-4ED7-B8AD-D4312A0E9F4B}" type="datetimeFigureOut">
              <a:rPr lang="es-CO" smtClean="0"/>
              <a:t>30/10/2024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59CF2-099C-49DD-8E6B-05CEEAD31A0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61825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C59CF2-099C-49DD-8E6B-05CEEAD31A06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94431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C59CF2-099C-49DD-8E6B-05CEEAD31A06}" type="slidenum">
              <a:rPr lang="es-CO" smtClean="0"/>
              <a:t>12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59801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C4CC2-29CD-C24D-BD73-075769EA7509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470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CAC8C7-7FE5-5480-A329-77F00E767C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E913525-C73B-3668-2E92-AE31A37489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552D17-CD87-CEEB-BE47-F7FE5386E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00862-354C-46C3-A5A8-A7F2AE59BE67}" type="datetimeFigureOut">
              <a:rPr lang="es-CO" smtClean="0"/>
              <a:t>30/10/2024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A1B0352-94BD-01A1-E7BA-E571E9BAD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8487838-5153-5193-A453-00A7F09B2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ADBDF-7CE2-43A8-85C0-7432D6C346E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00633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B25772-F4F6-8895-4668-0EB23C770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EBD3D8-0D40-0264-A1EE-0ADB6CBCB5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FB4DD7F-903E-94DB-4341-BD2511EDC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00862-354C-46C3-A5A8-A7F2AE59BE67}" type="datetimeFigureOut">
              <a:rPr lang="es-CO" smtClean="0"/>
              <a:t>30/10/2024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A006F5A-A789-96CE-0A62-9AEDD5F15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E52E3A-FAAA-F512-B895-EACE76073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ADBDF-7CE2-43A8-85C0-7432D6C346E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36953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C4A4D38-5B27-FA91-8E9D-D394A746E5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A43F74C-309F-1E6F-4791-9B8C4C1D0D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8A0F81-AC93-651C-86D1-204A98EE1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00862-354C-46C3-A5A8-A7F2AE59BE67}" type="datetimeFigureOut">
              <a:rPr lang="es-CO" smtClean="0"/>
              <a:t>30/10/2024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923A9C-68D9-3A44-1021-D4E9262B4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506A2FD-D524-7D6C-5A66-C4A1B96C4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ADBDF-7CE2-43A8-85C0-7432D6C346E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47710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/>
          <p:cNvSpPr txBox="1"/>
          <p:nvPr userDrawn="1"/>
        </p:nvSpPr>
        <p:spPr>
          <a:xfrm rot="16200000">
            <a:off x="10911436" y="3321278"/>
            <a:ext cx="185018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800" spc="300" dirty="0">
                <a:latin typeface="Arial Narrow" charset="0"/>
                <a:ea typeface="Arial Narrow" charset="0"/>
                <a:cs typeface="Arial Narrow" charset="0"/>
              </a:rPr>
              <a:t>- FUNCI</a:t>
            </a:r>
            <a:r>
              <a:rPr lang="es-ES" sz="800" spc="300" dirty="0">
                <a:latin typeface="Arial Narrow" charset="0"/>
                <a:ea typeface="Arial Narrow" charset="0"/>
                <a:cs typeface="Arial Narrow" charset="0"/>
              </a:rPr>
              <a:t>ÓN PÚBLICA -</a:t>
            </a:r>
            <a:endParaRPr lang="es-ES_tradnl" sz="800" spc="300"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5" name="Rectángulo 4"/>
          <p:cNvSpPr/>
          <p:nvPr userDrawn="1"/>
        </p:nvSpPr>
        <p:spPr>
          <a:xfrm>
            <a:off x="11653324" y="0"/>
            <a:ext cx="538676" cy="802640"/>
          </a:xfrm>
          <a:prstGeom prst="rect">
            <a:avLst/>
          </a:prstGeom>
          <a:solidFill>
            <a:srgbClr val="B06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79887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83F74E-6432-A4DA-D7ED-217AD68CF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5C9A386-4F16-952C-4B36-B1440EC10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AD84910-10BD-B4EC-301A-24964D9BC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00862-354C-46C3-A5A8-A7F2AE59BE67}" type="datetimeFigureOut">
              <a:rPr lang="es-CO" smtClean="0"/>
              <a:t>30/10/2024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AC0284-4613-ED40-68CA-A029B1F91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C27704F-F8E0-7A59-F1A4-875FD9EA2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ADBDF-7CE2-43A8-85C0-7432D6C346E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70753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C1AD9F-C5E4-2876-509E-8D37CFDAA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1A9D199-78D4-9D47-6125-8E40CFCCD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15C6CF9-8257-F5AE-8B98-82797E526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00862-354C-46C3-A5A8-A7F2AE59BE67}" type="datetimeFigureOut">
              <a:rPr lang="es-CO" smtClean="0"/>
              <a:t>30/10/2024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8710220-2510-2A66-8CFA-866C08A39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9A2A362-1355-999E-8768-571F09A0F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ADBDF-7CE2-43A8-85C0-7432D6C346E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47486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841278-1969-5269-5250-B7093BB78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343145D-43AC-59BB-91B2-4BDFBEA896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6420514-4067-A650-2926-60F1BEB042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FFB3F1F-E268-1E11-A5EB-54FF2922A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00862-354C-46C3-A5A8-A7F2AE59BE67}" type="datetimeFigureOut">
              <a:rPr lang="es-CO" smtClean="0"/>
              <a:t>30/10/2024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37D95B-5816-282A-98BE-1C68133D8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15BBBF6-210D-49ED-982B-A0568A033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ADBDF-7CE2-43A8-85C0-7432D6C346E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95993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A220A4-3404-61DE-78FE-94A9FDE24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D56ED32-493D-976D-BF7A-ACC8B2BA56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B45BA71-21C7-CB94-6CFF-7E9609EB80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23132F5-BF57-0562-18EA-163E33C92F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0CDE424-127F-CC11-1E2A-35F78AAB07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97B34D-6A0C-327D-C06D-CA92AD2C7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00862-354C-46C3-A5A8-A7F2AE59BE67}" type="datetimeFigureOut">
              <a:rPr lang="es-CO" smtClean="0"/>
              <a:t>30/10/2024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A740DB5-7693-4155-C8A7-6194320A2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980A016-4DC1-5098-D5F9-64F9B8A1F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ADBDF-7CE2-43A8-85C0-7432D6C346E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28609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391C7C-8D0F-48B1-DE37-4E3CC8983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C7A5990-28BC-8A33-F132-AAE2C800C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00862-354C-46C3-A5A8-A7F2AE59BE67}" type="datetimeFigureOut">
              <a:rPr lang="es-CO" smtClean="0"/>
              <a:t>30/10/2024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E06794F-2AE6-06AB-5C19-13D73AF27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9F1851A-511A-316C-68F7-D0A54FC42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ADBDF-7CE2-43A8-85C0-7432D6C346E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48533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F1D22BB-0E11-10DD-BD75-ACE8C3C52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00862-354C-46C3-A5A8-A7F2AE59BE67}" type="datetimeFigureOut">
              <a:rPr lang="es-CO" smtClean="0"/>
              <a:t>30/10/2024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738BBE2-994D-23A2-E0F4-EAA9F0E5B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9DF82B6-69B8-BFDF-D47D-39C2DE58C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ADBDF-7CE2-43A8-85C0-7432D6C346E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02141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FB5C5E-02B6-1A39-A994-3DFF7F18E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27BC939-892D-E282-7F3F-D3A9E40F4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C1BF98C-DA86-134F-4B2D-2909E1F820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1F5BD4D-018C-C268-F50B-28B3C3EB2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00862-354C-46C3-A5A8-A7F2AE59BE67}" type="datetimeFigureOut">
              <a:rPr lang="es-CO" smtClean="0"/>
              <a:t>30/10/2024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1D65C41-CB12-AF49-908B-58DD0AF89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4AB98A8-1A4D-8175-4C00-92DDBFEC0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ADBDF-7CE2-43A8-85C0-7432D6C346E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27644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D87CAF-DEC4-C593-A39B-41C6F0B14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91FAA27-43A9-5DBC-AAAE-E444C76218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5F6520F-872F-09E6-0A48-4DFAAD42CC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B477A9C-D029-C0EF-97AC-D1CF8D432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00862-354C-46C3-A5A8-A7F2AE59BE67}" type="datetimeFigureOut">
              <a:rPr lang="es-CO" smtClean="0"/>
              <a:t>30/10/2024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28D5CA5-4B3F-1C75-11B8-DEF4BBABF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1AE8B11-FCCD-86AC-CE22-7572920FD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ADBDF-7CE2-43A8-85C0-7432D6C346E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84668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25D214A-61E6-71D5-AC8E-132D831A6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E976A6A-96FC-8CB7-2FC6-57127BA6BB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354E4F-032D-8583-17E1-7904ABA29A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400862-354C-46C3-A5A8-A7F2AE59BE67}" type="datetimeFigureOut">
              <a:rPr lang="es-CO" smtClean="0"/>
              <a:t>30/10/2024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3529F7B-44E8-BDEF-1E3A-28D83C1BA9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41AC90B-484F-6A22-C9E2-5595EBB79E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64ADBDF-7CE2-43A8-85C0-7432D6C346E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45479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7" Type="http://schemas.openxmlformats.org/officeDocument/2006/relationships/image" Target="../media/image29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La luz del sol&#10;&#10;Descripción generada automáticamente con confianza baja">
            <a:extLst>
              <a:ext uri="{FF2B5EF4-FFF2-40B4-BE49-F238E27FC236}">
                <a16:creationId xmlns:a16="http://schemas.microsoft.com/office/drawing/2014/main" id="{7B5DA996-E3A3-FAEF-42A8-035C5C01D1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0000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4F1E534-5ACC-B00D-B172-098239A707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s-CO">
                <a:solidFill>
                  <a:srgbClr val="FFFFFF"/>
                </a:solidFill>
              </a:rPr>
              <a:t>CONCEJO MUNICIPAL DE CARTAGO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7042FD0-633A-1F12-3E97-7C9D352AE4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es-CO" dirty="0">
                <a:solidFill>
                  <a:srgbClr val="FFFFFF"/>
                </a:solidFill>
              </a:rPr>
              <a:t>MODERNIZACION ADMINISTRATIVA</a:t>
            </a:r>
          </a:p>
          <a:p>
            <a:r>
              <a:rPr lang="es-CO" dirty="0">
                <a:solidFill>
                  <a:srgbClr val="FFFFFF"/>
                </a:solidFill>
              </a:rPr>
              <a:t>VIGENCIA 2024</a:t>
            </a:r>
          </a:p>
        </p:txBody>
      </p:sp>
    </p:spTree>
    <p:extLst>
      <p:ext uri="{BB962C8B-B14F-4D97-AF65-F5344CB8AC3E}">
        <p14:creationId xmlns:p14="http://schemas.microsoft.com/office/powerpoint/2010/main" val="38794083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9397B57-9D95-AC9D-F040-C347CD0DB6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407" y="934497"/>
            <a:ext cx="10097665" cy="43862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84131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C929DF5-B9FE-04B4-679A-F2B303E760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325" y="1657350"/>
            <a:ext cx="9277350" cy="354330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7B05360B-5C12-ACD2-9A92-8D2ABA179E90}"/>
              </a:ext>
            </a:extLst>
          </p:cNvPr>
          <p:cNvSpPr/>
          <p:nvPr/>
        </p:nvSpPr>
        <p:spPr>
          <a:xfrm>
            <a:off x="9817240" y="361741"/>
            <a:ext cx="2190540" cy="87420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tx1"/>
                </a:solidFill>
              </a:rPr>
              <a:t>PROPUESTO</a:t>
            </a:r>
          </a:p>
        </p:txBody>
      </p:sp>
    </p:spTree>
    <p:extLst>
      <p:ext uri="{BB962C8B-B14F-4D97-AF65-F5344CB8AC3E}">
        <p14:creationId xmlns:p14="http://schemas.microsoft.com/office/powerpoint/2010/main" val="2790812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7210BD7-B77B-B86D-C06F-81257F030B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952" y="1743895"/>
            <a:ext cx="9879724" cy="31812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01559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DFA609-FB8F-2728-95A3-DB48CFAC0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Enfoque por procesos: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4E5CC9C-D1CD-0086-F834-9DCA9B1D92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308" y="2894745"/>
            <a:ext cx="11124492" cy="20157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91885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/>
          <p:cNvSpPr/>
          <p:nvPr/>
        </p:nvSpPr>
        <p:spPr>
          <a:xfrm>
            <a:off x="7517624" y="2842209"/>
            <a:ext cx="1739135" cy="586791"/>
          </a:xfrm>
          <a:custGeom>
            <a:avLst/>
            <a:gdLst/>
            <a:ahLst/>
            <a:cxnLst/>
            <a:rect l="l" t="t" r="r" b="b"/>
            <a:pathLst>
              <a:path w="975426" h="329113">
                <a:moveTo>
                  <a:pt x="772226" y="0"/>
                </a:moveTo>
                <a:cubicBezTo>
                  <a:pt x="884451" y="0"/>
                  <a:pt x="975426" y="73674"/>
                  <a:pt x="975426" y="164557"/>
                </a:cubicBezTo>
                <a:cubicBezTo>
                  <a:pt x="975426" y="255439"/>
                  <a:pt x="884451" y="329113"/>
                  <a:pt x="772226" y="329113"/>
                </a:cubicBezTo>
                <a:lnTo>
                  <a:pt x="203200" y="329113"/>
                </a:lnTo>
                <a:cubicBezTo>
                  <a:pt x="90976" y="329113"/>
                  <a:pt x="0" y="255439"/>
                  <a:pt x="0" y="164557"/>
                </a:cubicBezTo>
                <a:cubicBezTo>
                  <a:pt x="0" y="73674"/>
                  <a:pt x="90976" y="0"/>
                  <a:pt x="203200" y="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/>
          <a:lstStyle/>
          <a:p>
            <a:endParaRPr lang="es-CO" sz="1200"/>
          </a:p>
        </p:txBody>
      </p:sp>
      <p:pic>
        <p:nvPicPr>
          <p:cNvPr id="40" name="Imagen 39">
            <a:extLst>
              <a:ext uri="{FF2B5EF4-FFF2-40B4-BE49-F238E27FC236}">
                <a16:creationId xmlns:a16="http://schemas.microsoft.com/office/drawing/2014/main" id="{665A6B26-1F10-F82A-6042-694AE6C200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435"/>
            <a:ext cx="12192000" cy="685800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82142A13-7269-4C86-CA61-7DB4FF8F13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87" y="1019175"/>
            <a:ext cx="10791825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2620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4961FE3-871D-E5BB-EE7E-D9D721395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09537"/>
            <a:ext cx="8229600" cy="663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0529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7CA79AE-CAA5-AD64-2847-34E4B43FA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6912" y="138112"/>
            <a:ext cx="8258175" cy="658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9010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4F27614-F532-8E96-AD1E-E471CA4E26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737" y="476250"/>
            <a:ext cx="8010525" cy="59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3445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4D4B217-B926-5452-63E6-A4B052F0B2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050" y="80962"/>
            <a:ext cx="8343900" cy="669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812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9226F9D-F7EE-BC98-793E-2CA78BCB3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261" y="444954"/>
            <a:ext cx="8934450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5987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Qué funciones tiene la gestión de la organización?">
            <a:extLst>
              <a:ext uri="{FF2B5EF4-FFF2-40B4-BE49-F238E27FC236}">
                <a16:creationId xmlns:a16="http://schemas.microsoft.com/office/drawing/2014/main" id="{0B289479-9847-819F-52F4-ED15882FB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" y="532765"/>
            <a:ext cx="8096250" cy="455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CE3424BF-FFF8-0F1E-4DE9-F583833D07BD}"/>
              </a:ext>
            </a:extLst>
          </p:cNvPr>
          <p:cNvSpPr/>
          <p:nvPr/>
        </p:nvSpPr>
        <p:spPr>
          <a:xfrm>
            <a:off x="5862320" y="4267199"/>
            <a:ext cx="6096000" cy="108857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/>
              <a:t>FUNCIONES DE LA SECRETARÍA GENERAL DEL CONCEJO MUNICIPAL</a:t>
            </a:r>
          </a:p>
        </p:txBody>
      </p:sp>
    </p:spTree>
    <p:extLst>
      <p:ext uri="{BB962C8B-B14F-4D97-AF65-F5344CB8AC3E}">
        <p14:creationId xmlns:p14="http://schemas.microsoft.com/office/powerpoint/2010/main" val="38506761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3ACB658-F1A9-97E5-680C-05863B698C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244" y="0"/>
            <a:ext cx="77435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8122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28AB7A4D-D965-FD18-66D7-7353306D8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anchor="ctr">
            <a:normAutofit/>
          </a:bodyPr>
          <a:lstStyle/>
          <a:p>
            <a:pPr algn="ctr"/>
            <a:r>
              <a:rPr lang="es-CO" sz="3600">
                <a:solidFill>
                  <a:srgbClr val="FFFFFF"/>
                </a:solidFill>
              </a:rPr>
              <a:t>SECRETARÍA GENERAL Y FINANCIERA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BD5811C-ADAF-8CC3-A89A-4C6EAAABED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3296" y="643466"/>
            <a:ext cx="5568739" cy="5568739"/>
          </a:xfrm>
          <a:prstGeom prst="rect">
            <a:avLst/>
          </a:prstGeom>
        </p:spPr>
      </p:pic>
      <p:sp>
        <p:nvSpPr>
          <p:cNvPr id="3" name="AutoShape 2" descr="38,788,572 ilustraciones de stock de Contadora | Depositphotos">
            <a:extLst>
              <a:ext uri="{FF2B5EF4-FFF2-40B4-BE49-F238E27FC236}">
                <a16:creationId xmlns:a16="http://schemas.microsoft.com/office/drawing/2014/main" id="{59382BE8-B01F-8D0B-2FD3-8109AF6A714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948753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FB8CDD8-B751-6BB5-7444-5A690F6D7B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450" y="228600"/>
            <a:ext cx="80391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3277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Oficina Juridica | unicesar.edu.co">
            <a:extLst>
              <a:ext uri="{FF2B5EF4-FFF2-40B4-BE49-F238E27FC236}">
                <a16:creationId xmlns:a16="http://schemas.microsoft.com/office/drawing/2014/main" id="{794D85E9-A7D0-5558-333D-FA21B88DF9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592D399-7A7B-1E7E-6810-6CA50379EB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533400"/>
            <a:ext cx="10287000" cy="579120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82580D50-4B49-4D7F-3D70-8EB896435FFD}"/>
              </a:ext>
            </a:extLst>
          </p:cNvPr>
          <p:cNvSpPr/>
          <p:nvPr/>
        </p:nvSpPr>
        <p:spPr>
          <a:xfrm>
            <a:off x="2600959" y="1107440"/>
            <a:ext cx="4289697" cy="6908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dirty="0"/>
              <a:t>FUNCIONES DE LA OFICINA JURIDICA</a:t>
            </a:r>
          </a:p>
        </p:txBody>
      </p:sp>
    </p:spTree>
    <p:extLst>
      <p:ext uri="{BB962C8B-B14F-4D97-AF65-F5344CB8AC3E}">
        <p14:creationId xmlns:p14="http://schemas.microsoft.com/office/powerpoint/2010/main" val="4693708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D312E9D-A351-2BC1-1F88-6B4FAE2BC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0362" y="114300"/>
            <a:ext cx="6391275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3792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320FC5B-960E-4F73-0A5C-52205E783B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891" y="1542557"/>
            <a:ext cx="10400356" cy="34915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112374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7673CE-567C-AE39-4D33-5B6F5D256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00754"/>
            <a:ext cx="10515600" cy="1325563"/>
          </a:xfrm>
          <a:solidFill>
            <a:srgbClr val="FFC000"/>
          </a:solidFill>
        </p:spPr>
        <p:txBody>
          <a:bodyPr/>
          <a:lstStyle/>
          <a:p>
            <a:pPr algn="ctr"/>
            <a:r>
              <a:rPr lang="es-CO" dirty="0"/>
              <a:t>DESARROLLO DEL MODELO INTEGRADO DE PLANEACION Y GESTION</a:t>
            </a:r>
          </a:p>
        </p:txBody>
      </p:sp>
    </p:spTree>
    <p:extLst>
      <p:ext uri="{BB962C8B-B14F-4D97-AF65-F5344CB8AC3E}">
        <p14:creationId xmlns:p14="http://schemas.microsoft.com/office/powerpoint/2010/main" val="40704532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1062692" y="419388"/>
            <a:ext cx="9925966" cy="6138522"/>
            <a:chOff x="213665" y="-623459"/>
            <a:chExt cx="11426338" cy="7066398"/>
          </a:xfrm>
        </p:grpSpPr>
        <p:sp>
          <p:nvSpPr>
            <p:cNvPr id="75" name="Rectangle 74"/>
            <p:cNvSpPr/>
            <p:nvPr/>
          </p:nvSpPr>
          <p:spPr>
            <a:xfrm>
              <a:off x="559278" y="1532219"/>
              <a:ext cx="11080725" cy="3792233"/>
            </a:xfrm>
            <a:prstGeom prst="rect">
              <a:avLst/>
            </a:prstGeom>
            <a:noFill/>
            <a:ln w="28575" cmpd="sng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559278" y="5545821"/>
              <a:ext cx="11080725" cy="897118"/>
            </a:xfrm>
            <a:prstGeom prst="rect">
              <a:avLst/>
            </a:prstGeom>
            <a:noFill/>
            <a:ln w="28575" cmpd="sng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559278" y="442735"/>
              <a:ext cx="11080725" cy="897118"/>
            </a:xfrm>
            <a:prstGeom prst="rect">
              <a:avLst/>
            </a:prstGeom>
            <a:noFill/>
            <a:ln w="28575" cmpd="sng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68317" y="2693188"/>
              <a:ext cx="8942479" cy="145892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872450" y="656838"/>
              <a:ext cx="248743" cy="46017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887955" y="2066850"/>
              <a:ext cx="248743" cy="46017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0800000">
              <a:off x="3874795" y="6111766"/>
              <a:ext cx="1080000" cy="172116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568317" y="4325634"/>
              <a:ext cx="1737221" cy="6104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1400" b="1" kern="1400" spc="100" dirty="0">
                  <a:solidFill>
                    <a:srgbClr val="595959"/>
                  </a:solidFill>
                  <a:latin typeface="Arial Narrow"/>
                  <a:cs typeface="Arial Narrow"/>
                </a:rPr>
                <a:t>Derechos</a:t>
              </a:r>
            </a:p>
            <a:p>
              <a:r>
                <a:rPr lang="es-ES_tradnl" sz="1400" b="1" kern="1400" spc="100" dirty="0">
                  <a:solidFill>
                    <a:srgbClr val="595959"/>
                  </a:solidFill>
                  <a:latin typeface="Arial Narrow"/>
                  <a:cs typeface="Arial Narrow"/>
                </a:rPr>
                <a:t>Problemas Necesidades</a:t>
              </a:r>
              <a:endParaRPr lang="en-US" sz="1400" b="1" kern="1400" spc="100" dirty="0">
                <a:solidFill>
                  <a:srgbClr val="595959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929406" y="4365056"/>
              <a:ext cx="1737221" cy="850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S_tradnl" sz="1400" b="1" kern="1400" spc="1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 Narrow"/>
                  <a:cs typeface="Arial Narrow"/>
                </a:rPr>
                <a:t>Resultados </a:t>
              </a:r>
            </a:p>
            <a:p>
              <a:pPr algn="r"/>
              <a:r>
                <a:rPr lang="es-ES_tradnl" sz="1400" b="1" kern="1400" spc="1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 Narrow"/>
                  <a:cs typeface="Arial Narrow"/>
                </a:rPr>
                <a:t>con valores: Confianza</a:t>
              </a:r>
              <a:endParaRPr lang="en-US" sz="1400" b="1" kern="1400" spc="100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/>
                <a:cs typeface="Arial Narrow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26804" y="2544395"/>
              <a:ext cx="2399727" cy="2389559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4096183" y="655347"/>
              <a:ext cx="366112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2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Black"/>
                  <a:cs typeface="Arial Black"/>
                </a:rPr>
                <a:t>Institucionalidad</a:t>
              </a:r>
              <a:endParaRPr 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Arial Black"/>
                <a:cs typeface="Arial Black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096183" y="1736834"/>
              <a:ext cx="366112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2400" dirty="0">
                  <a:solidFill>
                    <a:srgbClr val="404040"/>
                  </a:solidFill>
                  <a:latin typeface="Arial Black"/>
                  <a:cs typeface="Arial Black"/>
                </a:rPr>
                <a:t>Operación</a:t>
              </a:r>
              <a:endParaRPr lang="en-US" sz="2400" dirty="0">
                <a:solidFill>
                  <a:srgbClr val="404040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096183" y="5849216"/>
              <a:ext cx="3661128" cy="507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S_tradnl" sz="2400" dirty="0">
                  <a:solidFill>
                    <a:srgbClr val="404040"/>
                  </a:solidFill>
                  <a:latin typeface="Arial Black"/>
                  <a:cs typeface="Arial Black"/>
                </a:rPr>
                <a:t>Medición</a:t>
              </a:r>
              <a:endParaRPr lang="en-US" sz="2400" dirty="0">
                <a:solidFill>
                  <a:srgbClr val="404040"/>
                </a:solidFill>
                <a:latin typeface="Arial Black"/>
                <a:cs typeface="Arial Black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11236200" y="1980779"/>
              <a:ext cx="0" cy="4186331"/>
            </a:xfrm>
            <a:prstGeom prst="line">
              <a:avLst/>
            </a:prstGeom>
            <a:ln w="38100" cmpd="sng">
              <a:solidFill>
                <a:srgbClr val="CA2C0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6829778" y="6182249"/>
              <a:ext cx="4406423" cy="0"/>
            </a:xfrm>
            <a:prstGeom prst="line">
              <a:avLst/>
            </a:prstGeom>
            <a:ln w="38100" cmpd="sng">
              <a:solidFill>
                <a:srgbClr val="CA2C0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1012327" y="6190152"/>
              <a:ext cx="3823110" cy="0"/>
            </a:xfrm>
            <a:prstGeom prst="line">
              <a:avLst/>
            </a:prstGeom>
            <a:ln w="38100" cmpd="sng">
              <a:solidFill>
                <a:srgbClr val="CA2C0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1027984" y="5685630"/>
              <a:ext cx="0" cy="504522"/>
            </a:xfrm>
            <a:prstGeom prst="line">
              <a:avLst/>
            </a:prstGeom>
            <a:ln w="38100" cmpd="sng">
              <a:solidFill>
                <a:srgbClr val="CA2C0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H="1">
              <a:off x="7025948" y="1980779"/>
              <a:ext cx="4210254" cy="0"/>
            </a:xfrm>
            <a:prstGeom prst="line">
              <a:avLst/>
            </a:prstGeom>
            <a:ln w="38100" cmpd="sng">
              <a:solidFill>
                <a:srgbClr val="CA2C0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78" name="Picture 77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69602" y="1894734"/>
              <a:ext cx="1080000" cy="172116"/>
            </a:xfrm>
            <a:prstGeom prst="rect">
              <a:avLst/>
            </a:prstGeom>
          </p:spPr>
        </p:pic>
        <p:cxnSp>
          <p:nvCxnSpPr>
            <p:cNvPr id="28" name="Conector recto de flecha 27"/>
            <p:cNvCxnSpPr/>
            <p:nvPr/>
          </p:nvCxnSpPr>
          <p:spPr>
            <a:xfrm>
              <a:off x="2926518" y="3854245"/>
              <a:ext cx="1896551" cy="0"/>
            </a:xfrm>
            <a:prstGeom prst="straightConnector1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recto de flecha 28"/>
            <p:cNvCxnSpPr/>
            <p:nvPr/>
          </p:nvCxnSpPr>
          <p:spPr>
            <a:xfrm>
              <a:off x="7227790" y="3829664"/>
              <a:ext cx="1896551" cy="0"/>
            </a:xfrm>
            <a:prstGeom prst="straightConnector1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5">
              <a:extLst>
                <a:ext uri="{FF2B5EF4-FFF2-40B4-BE49-F238E27FC236}">
                  <a16:creationId xmlns:a16="http://schemas.microsoft.com/office/drawing/2014/main" id="{6B19D23D-7F32-4BFC-B258-550CD0B6D1AB}"/>
                </a:ext>
              </a:extLst>
            </p:cNvPr>
            <p:cNvSpPr/>
            <p:nvPr/>
          </p:nvSpPr>
          <p:spPr>
            <a:xfrm>
              <a:off x="213665" y="-623459"/>
              <a:ext cx="4433349" cy="7440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3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Black"/>
                  <a:cs typeface="Arial Black"/>
                </a:rPr>
                <a:t>Componentes</a:t>
              </a:r>
              <a:endParaRPr lang="en-US" sz="4000" dirty="0">
                <a:solidFill>
                  <a:prstClr val="black">
                    <a:lumMod val="75000"/>
                    <a:lumOff val="25000"/>
                  </a:prstClr>
                </a:solidFill>
                <a:latin typeface="Arial Black"/>
                <a:cs typeface="Arial Black"/>
              </a:endParaRPr>
            </a:p>
          </p:txBody>
        </p:sp>
      </p:grpSp>
      <p:pic>
        <p:nvPicPr>
          <p:cNvPr id="30" name="Picture 1" descr="logo_mipg_FINAL_tell-02.png">
            <a:extLst>
              <a:ext uri="{FF2B5EF4-FFF2-40B4-BE49-F238E27FC236}">
                <a16:creationId xmlns:a16="http://schemas.microsoft.com/office/drawing/2014/main" id="{03C17C48-D86B-4BC0-A883-44A06770DFC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211" t="32792" r="17654" b="30979"/>
          <a:stretch/>
        </p:blipFill>
        <p:spPr>
          <a:xfrm>
            <a:off x="4737546" y="317979"/>
            <a:ext cx="2876488" cy="883902"/>
          </a:xfrm>
          <a:prstGeom prst="rect">
            <a:avLst/>
          </a:prstGeom>
        </p:spPr>
      </p:pic>
      <p:sp>
        <p:nvSpPr>
          <p:cNvPr id="25" name="Rectángulo 24"/>
          <p:cNvSpPr/>
          <p:nvPr/>
        </p:nvSpPr>
        <p:spPr>
          <a:xfrm>
            <a:off x="11706578" y="2681111"/>
            <a:ext cx="314734" cy="1744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864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-1"/>
            <a:ext cx="12188952" cy="6859715"/>
          </a:xfrm>
          <a:prstGeom prst="rect">
            <a:avLst/>
          </a:prstGeom>
        </p:spPr>
      </p:pic>
      <p:grpSp>
        <p:nvGrpSpPr>
          <p:cNvPr id="16" name="Grupo 15"/>
          <p:cNvGrpSpPr/>
          <p:nvPr/>
        </p:nvGrpSpPr>
        <p:grpSpPr>
          <a:xfrm>
            <a:off x="3127022" y="2923822"/>
            <a:ext cx="3251200" cy="2144889"/>
            <a:chOff x="3127022" y="2923822"/>
            <a:chExt cx="3251200" cy="2144889"/>
          </a:xfrm>
        </p:grpSpPr>
        <p:sp>
          <p:nvSpPr>
            <p:cNvPr id="30" name="TextBox 17"/>
            <p:cNvSpPr txBox="1"/>
            <p:nvPr/>
          </p:nvSpPr>
          <p:spPr>
            <a:xfrm>
              <a:off x="3458187" y="3703711"/>
              <a:ext cx="1166472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ES_tradnl" sz="1100" b="1" kern="1400" spc="100" dirty="0">
                  <a:solidFill>
                    <a:srgbClr val="EB7A24"/>
                  </a:solidFill>
                  <a:latin typeface="Arial Narrow"/>
                  <a:cs typeface="Arial Narrow"/>
                </a:rPr>
                <a:t>Evaluación</a:t>
              </a:r>
            </a:p>
            <a:p>
              <a:r>
                <a:rPr lang="es-ES_tradnl" sz="1100" b="1" kern="1400" spc="100" dirty="0">
                  <a:solidFill>
                    <a:srgbClr val="EB7A24"/>
                  </a:solidFill>
                  <a:latin typeface="Arial Narrow"/>
                  <a:cs typeface="Arial Narrow"/>
                </a:rPr>
                <a:t>de Resultados</a:t>
              </a:r>
              <a:endParaRPr lang="en-US" sz="1100" b="1" kern="1400" spc="100" dirty="0">
                <a:solidFill>
                  <a:srgbClr val="EB7A24"/>
                </a:solidFill>
                <a:latin typeface="Arial Narrow"/>
                <a:cs typeface="Arial Narrow"/>
              </a:endParaRPr>
            </a:p>
          </p:txBody>
        </p:sp>
        <p:pic>
          <p:nvPicPr>
            <p:cNvPr id="15" name="Imagen 1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30" t="42623" r="47697" b="26109"/>
            <a:stretch/>
          </p:blipFill>
          <p:spPr>
            <a:xfrm>
              <a:off x="3127022" y="2923822"/>
              <a:ext cx="3251200" cy="2144889"/>
            </a:xfrm>
            <a:prstGeom prst="rect">
              <a:avLst/>
            </a:prstGeom>
          </p:spPr>
        </p:pic>
      </p:grpSp>
      <p:grpSp>
        <p:nvGrpSpPr>
          <p:cNvPr id="38" name="Grupo 37"/>
          <p:cNvGrpSpPr/>
          <p:nvPr/>
        </p:nvGrpSpPr>
        <p:grpSpPr>
          <a:xfrm>
            <a:off x="2652888" y="1411111"/>
            <a:ext cx="6728179" cy="4176889"/>
            <a:chOff x="2652888" y="1411111"/>
            <a:chExt cx="6728179" cy="4176889"/>
          </a:xfrm>
        </p:grpSpPr>
        <p:pic>
          <p:nvPicPr>
            <p:cNvPr id="39" name="Imagen 3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39" t="20571" r="23062" b="18539"/>
            <a:stretch/>
          </p:blipFill>
          <p:spPr>
            <a:xfrm>
              <a:off x="2652888" y="1411111"/>
              <a:ext cx="6728179" cy="4176889"/>
            </a:xfrm>
            <a:prstGeom prst="rect">
              <a:avLst/>
            </a:prstGeom>
          </p:spPr>
        </p:pic>
        <p:sp>
          <p:nvSpPr>
            <p:cNvPr id="40" name="TextBox 17"/>
            <p:cNvSpPr txBox="1"/>
            <p:nvPr/>
          </p:nvSpPr>
          <p:spPr>
            <a:xfrm>
              <a:off x="5211750" y="1579673"/>
              <a:ext cx="1166472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ES_tradnl" sz="1100" b="1" kern="1400" spc="100" dirty="0">
                  <a:solidFill>
                    <a:srgbClr val="DE693A"/>
                  </a:solidFill>
                  <a:latin typeface="Arial Narrow"/>
                  <a:cs typeface="Arial Narrow"/>
                </a:rPr>
                <a:t>Información y</a:t>
              </a:r>
            </a:p>
            <a:p>
              <a:r>
                <a:rPr lang="es-ES_tradnl" sz="1100" b="1" kern="1400" spc="100" dirty="0">
                  <a:solidFill>
                    <a:srgbClr val="DE693A"/>
                  </a:solidFill>
                  <a:latin typeface="Arial Narrow"/>
                  <a:cs typeface="Arial Narrow"/>
                </a:rPr>
                <a:t>Comunicación</a:t>
              </a:r>
              <a:endParaRPr lang="en-US" sz="1100" b="1" kern="1400" spc="100" dirty="0">
                <a:solidFill>
                  <a:srgbClr val="DE693A"/>
                </a:solidFill>
                <a:latin typeface="Arial Narrow"/>
                <a:cs typeface="Arial Narrow"/>
              </a:endParaRPr>
            </a:p>
          </p:txBody>
        </p:sp>
      </p:grpSp>
      <p:sp>
        <p:nvSpPr>
          <p:cNvPr id="35" name="TextBox 8"/>
          <p:cNvSpPr txBox="1"/>
          <p:nvPr/>
        </p:nvSpPr>
        <p:spPr>
          <a:xfrm>
            <a:off x="323482" y="154385"/>
            <a:ext cx="728569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_tradnl" sz="8800" b="1" kern="1400" spc="100" dirty="0">
                <a:solidFill>
                  <a:srgbClr val="D27A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8800" b="1" kern="1400" spc="100" dirty="0">
              <a:solidFill>
                <a:srgbClr val="D27A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8"/>
          <p:cNvSpPr txBox="1"/>
          <p:nvPr/>
        </p:nvSpPr>
        <p:spPr>
          <a:xfrm>
            <a:off x="1027469" y="364227"/>
            <a:ext cx="496318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_tradnl" sz="3600" b="1" u="sng" kern="14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Operación</a:t>
            </a:r>
            <a:endParaRPr lang="en-US" sz="3600" b="1" u="sng" kern="1400" spc="1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2008909" y="1149928"/>
            <a:ext cx="7994074" cy="4932218"/>
            <a:chOff x="2008909" y="1149928"/>
            <a:chExt cx="7994074" cy="4932218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56" t="16764" r="17959" b="11335"/>
            <a:stretch/>
          </p:blipFill>
          <p:spPr>
            <a:xfrm>
              <a:off x="2008909" y="1149928"/>
              <a:ext cx="7994074" cy="4932218"/>
            </a:xfrm>
            <a:prstGeom prst="rect">
              <a:avLst/>
            </a:prstGeom>
          </p:spPr>
        </p:pic>
        <p:sp>
          <p:nvSpPr>
            <p:cNvPr id="49" name="TextBox 17"/>
            <p:cNvSpPr txBox="1"/>
            <p:nvPr/>
          </p:nvSpPr>
          <p:spPr>
            <a:xfrm>
              <a:off x="2353769" y="1878829"/>
              <a:ext cx="2047075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ES_tradnl" sz="1100" b="1" kern="1400" spc="100" dirty="0">
                  <a:solidFill>
                    <a:srgbClr val="20567F"/>
                  </a:solidFill>
                  <a:latin typeface="Arial Narrow"/>
                  <a:cs typeface="Arial Narrow"/>
                </a:rPr>
                <a:t>Gestión del Conocimiento</a:t>
              </a:r>
            </a:p>
            <a:p>
              <a:r>
                <a:rPr lang="es-ES_tradnl" sz="1100" b="1" kern="1400" spc="100" dirty="0">
                  <a:solidFill>
                    <a:srgbClr val="20567F"/>
                  </a:solidFill>
                  <a:latin typeface="Arial Narrow"/>
                  <a:cs typeface="Arial Narrow"/>
                </a:rPr>
                <a:t>y la Innovación</a:t>
              </a:r>
              <a:endParaRPr lang="en-US" sz="1100" b="1" kern="1400" spc="100" dirty="0">
                <a:solidFill>
                  <a:srgbClr val="20567F"/>
                </a:solidFill>
                <a:latin typeface="Arial Narrow"/>
                <a:cs typeface="Arial Narrow"/>
              </a:endParaRP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2" t="47890" r="79650" b="22488"/>
          <a:stretch/>
        </p:blipFill>
        <p:spPr>
          <a:xfrm>
            <a:off x="372532" y="3285068"/>
            <a:ext cx="2111023" cy="2032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81" t="28141" r="26859" b="22160"/>
          <a:stretch/>
        </p:blipFill>
        <p:spPr>
          <a:xfrm>
            <a:off x="3048000" y="1930400"/>
            <a:ext cx="5870222" cy="340924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68" t="41143" r="45659" b="49806"/>
          <a:stretch/>
        </p:blipFill>
        <p:spPr>
          <a:xfrm>
            <a:off x="5350933" y="2794003"/>
            <a:ext cx="1264356" cy="620887"/>
          </a:xfrm>
          <a:prstGeom prst="rect">
            <a:avLst/>
          </a:prstGeom>
        </p:spPr>
      </p:pic>
      <p:grpSp>
        <p:nvGrpSpPr>
          <p:cNvPr id="12" name="Grupo 11"/>
          <p:cNvGrpSpPr/>
          <p:nvPr/>
        </p:nvGrpSpPr>
        <p:grpSpPr>
          <a:xfrm>
            <a:off x="3138311" y="1930400"/>
            <a:ext cx="5012268" cy="1501422"/>
            <a:chOff x="3138311" y="1930400"/>
            <a:chExt cx="5012268" cy="1501422"/>
          </a:xfrm>
        </p:grpSpPr>
        <p:pic>
          <p:nvPicPr>
            <p:cNvPr id="9" name="Imagen 8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22" t="28142" r="33156" b="49971"/>
            <a:stretch/>
          </p:blipFill>
          <p:spPr>
            <a:xfrm>
              <a:off x="3138311" y="1930400"/>
              <a:ext cx="5012268" cy="1501422"/>
            </a:xfrm>
            <a:prstGeom prst="rect">
              <a:avLst/>
            </a:prstGeom>
          </p:spPr>
        </p:pic>
        <p:sp>
          <p:nvSpPr>
            <p:cNvPr id="26" name="TextBox 17"/>
            <p:cNvSpPr txBox="1"/>
            <p:nvPr/>
          </p:nvSpPr>
          <p:spPr>
            <a:xfrm>
              <a:off x="5503930" y="2094273"/>
              <a:ext cx="1856426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ES_tradnl" sz="1100" b="1" kern="1400" spc="100" dirty="0">
                  <a:solidFill>
                    <a:srgbClr val="9A6780"/>
                  </a:solidFill>
                  <a:latin typeface="Arial Narrow"/>
                  <a:cs typeface="Arial Narrow"/>
                </a:rPr>
                <a:t>Direccionamiento </a:t>
              </a:r>
            </a:p>
            <a:p>
              <a:r>
                <a:rPr lang="es-ES_tradnl" sz="1100" b="1" kern="1400" spc="100" dirty="0">
                  <a:solidFill>
                    <a:srgbClr val="9A6780"/>
                  </a:solidFill>
                  <a:latin typeface="Arial Narrow"/>
                  <a:cs typeface="Arial Narrow"/>
                </a:rPr>
                <a:t>Estratégico y Planeación</a:t>
              </a:r>
              <a:endParaRPr lang="en-US" sz="1100" b="1" kern="1400" spc="100" dirty="0">
                <a:solidFill>
                  <a:srgbClr val="9A6780"/>
                </a:solidFill>
                <a:latin typeface="Arial Narrow"/>
                <a:cs typeface="Arial Narrow"/>
              </a:endParaRPr>
            </a:p>
          </p:txBody>
        </p:sp>
      </p:grpSp>
      <p:grpSp>
        <p:nvGrpSpPr>
          <p:cNvPr id="14" name="Grupo 13"/>
          <p:cNvGrpSpPr/>
          <p:nvPr/>
        </p:nvGrpSpPr>
        <p:grpSpPr>
          <a:xfrm>
            <a:off x="5870222" y="2427111"/>
            <a:ext cx="2980267" cy="2528711"/>
            <a:chOff x="5870222" y="2427111"/>
            <a:chExt cx="2980267" cy="2528711"/>
          </a:xfrm>
        </p:grpSpPr>
        <p:pic>
          <p:nvPicPr>
            <p:cNvPr id="13" name="Imagen 12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35" t="35382" r="27414" b="27755"/>
            <a:stretch/>
          </p:blipFill>
          <p:spPr>
            <a:xfrm>
              <a:off x="5870222" y="2427111"/>
              <a:ext cx="2980267" cy="2528711"/>
            </a:xfrm>
            <a:prstGeom prst="rect">
              <a:avLst/>
            </a:prstGeom>
          </p:spPr>
        </p:pic>
        <p:sp>
          <p:nvSpPr>
            <p:cNvPr id="29" name="TextBox 17"/>
            <p:cNvSpPr txBox="1"/>
            <p:nvPr/>
          </p:nvSpPr>
          <p:spPr>
            <a:xfrm>
              <a:off x="7645102" y="3403629"/>
              <a:ext cx="1166472" cy="6001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ES_tradnl" sz="1100" b="1" kern="1400" spc="100" dirty="0">
                  <a:solidFill>
                    <a:srgbClr val="5CC9DC"/>
                  </a:solidFill>
                  <a:latin typeface="Arial Narrow"/>
                  <a:cs typeface="Arial Narrow"/>
                </a:rPr>
                <a:t>Gestión con</a:t>
              </a:r>
            </a:p>
            <a:p>
              <a:r>
                <a:rPr lang="es-ES_tradnl" sz="1100" b="1" kern="1400" spc="100" dirty="0">
                  <a:solidFill>
                    <a:srgbClr val="5CC9DC"/>
                  </a:solidFill>
                  <a:latin typeface="Arial Narrow"/>
                  <a:cs typeface="Arial Narrow"/>
                </a:rPr>
                <a:t>Valores para</a:t>
              </a:r>
            </a:p>
            <a:p>
              <a:r>
                <a:rPr lang="es-ES_tradnl" sz="1100" b="1" kern="1400" spc="100" dirty="0">
                  <a:solidFill>
                    <a:srgbClr val="5CC9DC"/>
                  </a:solidFill>
                  <a:latin typeface="Arial Narrow"/>
                  <a:cs typeface="Arial Narrow"/>
                </a:rPr>
                <a:t>Resultados</a:t>
              </a:r>
              <a:endParaRPr lang="en-US" sz="1100" b="1" kern="1400" spc="100" dirty="0">
                <a:solidFill>
                  <a:srgbClr val="5CC9DC"/>
                </a:solidFill>
                <a:latin typeface="Arial Narrow"/>
                <a:cs typeface="Arial Narrow"/>
              </a:endParaRPr>
            </a:p>
          </p:txBody>
        </p:sp>
      </p:grpSp>
      <p:pic>
        <p:nvPicPr>
          <p:cNvPr id="32" name="Imagen 3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43" t="47396" r="3983" b="23311"/>
          <a:stretch/>
        </p:blipFill>
        <p:spPr>
          <a:xfrm>
            <a:off x="9832622" y="3251200"/>
            <a:ext cx="1873956" cy="2009422"/>
          </a:xfrm>
          <a:prstGeom prst="rect">
            <a:avLst/>
          </a:prstGeom>
        </p:spPr>
      </p:pic>
      <p:sp>
        <p:nvSpPr>
          <p:cNvPr id="25" name="21 CuadroTexto"/>
          <p:cNvSpPr txBox="1"/>
          <p:nvPr/>
        </p:nvSpPr>
        <p:spPr>
          <a:xfrm>
            <a:off x="3882472" y="3694545"/>
            <a:ext cx="4227099" cy="1420749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2662648"/>
              </a:avLst>
            </a:prstTxWarp>
            <a:spAutoFit/>
          </a:bodyPr>
          <a:lstStyle/>
          <a:p>
            <a:r>
              <a:rPr lang="es-CO" sz="14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VALORES,  TRANSPARENCIA  Y  CAMBIO  CULTURAL</a:t>
            </a:r>
          </a:p>
        </p:txBody>
      </p:sp>
      <p:sp>
        <p:nvSpPr>
          <p:cNvPr id="27" name="21 CuadroTexto"/>
          <p:cNvSpPr txBox="1"/>
          <p:nvPr/>
        </p:nvSpPr>
        <p:spPr>
          <a:xfrm rot="21126393">
            <a:off x="4741160" y="2801487"/>
            <a:ext cx="3347470" cy="1420749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2662648"/>
              </a:avLst>
            </a:prstTxWarp>
            <a:spAutoFit/>
          </a:bodyPr>
          <a:lstStyle/>
          <a:p>
            <a:r>
              <a:rPr lang="es-CO" sz="11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MÉRITO  E  INTEGRIDAD</a:t>
            </a:r>
          </a:p>
        </p:txBody>
      </p:sp>
      <p:grpSp>
        <p:nvGrpSpPr>
          <p:cNvPr id="34" name="Grupo 9"/>
          <p:cNvGrpSpPr/>
          <p:nvPr/>
        </p:nvGrpSpPr>
        <p:grpSpPr>
          <a:xfrm>
            <a:off x="8971223" y="412073"/>
            <a:ext cx="2854394" cy="1631339"/>
            <a:chOff x="2901820" y="4432041"/>
            <a:chExt cx="3181739" cy="1448323"/>
          </a:xfrm>
        </p:grpSpPr>
        <p:pic>
          <p:nvPicPr>
            <p:cNvPr id="36" name="Imagen 2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82" t="64610" r="50115" b="11586"/>
            <a:stretch/>
          </p:blipFill>
          <p:spPr>
            <a:xfrm>
              <a:off x="2901820" y="4432041"/>
              <a:ext cx="3181739" cy="1448323"/>
            </a:xfrm>
            <a:prstGeom prst="rect">
              <a:avLst/>
            </a:prstGeom>
            <a:ln>
              <a:noFill/>
            </a:ln>
          </p:spPr>
        </p:pic>
        <p:sp>
          <p:nvSpPr>
            <p:cNvPr id="41" name="Rectángulo 8"/>
            <p:cNvSpPr/>
            <p:nvPr/>
          </p:nvSpPr>
          <p:spPr>
            <a:xfrm>
              <a:off x="3125787" y="4540523"/>
              <a:ext cx="2833546" cy="1229616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s-CO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Las entidades y servidores públicos son además sujetos de: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CO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Control social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CO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Control fiscal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CO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Control disciplinario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CO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Control político</a:t>
              </a:r>
            </a:p>
          </p:txBody>
        </p:sp>
      </p:grpSp>
      <p:sp>
        <p:nvSpPr>
          <p:cNvPr id="42" name="Rectángulo 41"/>
          <p:cNvSpPr/>
          <p:nvPr/>
        </p:nvSpPr>
        <p:spPr>
          <a:xfrm>
            <a:off x="11658600" y="2656114"/>
            <a:ext cx="533400" cy="16328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79684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FFA9CEA-AAC6-A5F5-66E4-19B8B88065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6879090"/>
              </p:ext>
            </p:extLst>
          </p:nvPr>
        </p:nvGraphicFramePr>
        <p:xfrm>
          <a:off x="867229" y="1601410"/>
          <a:ext cx="9682480" cy="3395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ángulo 2">
            <a:extLst>
              <a:ext uri="{FF2B5EF4-FFF2-40B4-BE49-F238E27FC236}">
                <a16:creationId xmlns:a16="http://schemas.microsoft.com/office/drawing/2014/main" id="{66354C29-93C8-7097-C519-2A4DFD2D2FBF}"/>
              </a:ext>
            </a:extLst>
          </p:cNvPr>
          <p:cNvSpPr/>
          <p:nvPr/>
        </p:nvSpPr>
        <p:spPr>
          <a:xfrm>
            <a:off x="8854508" y="5627089"/>
            <a:ext cx="2860262" cy="87420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tx1"/>
                </a:solidFill>
              </a:rPr>
              <a:t>Acuerdo No. 022 del 23 de Diciembre de 2008</a:t>
            </a:r>
          </a:p>
        </p:txBody>
      </p:sp>
    </p:spTree>
    <p:extLst>
      <p:ext uri="{BB962C8B-B14F-4D97-AF65-F5344CB8AC3E}">
        <p14:creationId xmlns:p14="http://schemas.microsoft.com/office/powerpoint/2010/main" val="18488828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404216" y="1360402"/>
            <a:ext cx="39789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2400" b="1" dirty="0">
                <a:solidFill>
                  <a:srgbClr val="FF6600"/>
                </a:solidFill>
                <a:latin typeface="Arial"/>
                <a:cs typeface="Arial"/>
              </a:rPr>
              <a:t>7 DIMENSIONES DE MIPG</a:t>
            </a:r>
          </a:p>
        </p:txBody>
      </p:sp>
      <p:pic>
        <p:nvPicPr>
          <p:cNvPr id="5122" name="Picture 2" descr="Resultado de imagen para gif animados CONTRO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526" y="2323248"/>
            <a:ext cx="2481034" cy="1906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06A80C0-EDAD-F524-2577-A4D6D4BC2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8158" y="2034948"/>
            <a:ext cx="5056642" cy="384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4848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B9721D0-B8A5-D06A-0A5D-A1AC783E23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430" y="386080"/>
            <a:ext cx="11146028" cy="602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2997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208" y="878542"/>
            <a:ext cx="10067692" cy="530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375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8B463F3-0157-27C5-FF7C-A0ECF8FFB1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774" y="152400"/>
            <a:ext cx="4975734" cy="65836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721528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03AA3A9-E40C-DD8D-8E9A-224ED72EAE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734" y="412750"/>
            <a:ext cx="6880225" cy="54558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762450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70E2487-358F-DB93-89E7-B5DD65256F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3840" y="3285513"/>
            <a:ext cx="6634480" cy="33471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805683A-BD5F-E459-0DF4-35B83D54DB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230" y="595312"/>
            <a:ext cx="7705090" cy="24454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966819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E44F9C1-7515-DAB0-ECCF-DA606F573B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7230" y="2381219"/>
            <a:ext cx="6181090" cy="3938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1B064B7-361E-6212-DFA8-CA1EF6F425BE}"/>
              </a:ext>
            </a:extLst>
          </p:cNvPr>
          <p:cNvSpPr txBox="1"/>
          <p:nvPr/>
        </p:nvSpPr>
        <p:spPr>
          <a:xfrm>
            <a:off x="783772" y="665938"/>
            <a:ext cx="6096000" cy="13460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s-CO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Los dos siguientes caracteres corresponden a la identificación del tipo de documento, así: </a:t>
            </a:r>
            <a:endParaRPr lang="es-CO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es-CO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s-CO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es-CO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s-CO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2124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E4EB698-728E-3835-9FC9-3D28765251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678" y="229773"/>
            <a:ext cx="11162643" cy="35772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A1ECEC7-0C9A-5384-34C0-CB80948FF2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85" y="4297741"/>
            <a:ext cx="11162643" cy="22569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368849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Texto, Tabla&#10;&#10;Descripción generada automáticamente con confianza media">
            <a:extLst>
              <a:ext uri="{FF2B5EF4-FFF2-40B4-BE49-F238E27FC236}">
                <a16:creationId xmlns:a16="http://schemas.microsoft.com/office/drawing/2014/main" id="{19456104-E8D4-D293-00D0-00F9A15306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21" y="751138"/>
            <a:ext cx="11455379" cy="39529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349115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lustración de Letras Vectoriales Gracias y más Vectores Libres de Derechos  de Thank You - Frase corta en inglés - Thank You - Frase corta en inglés,  Gratitud, Cultura española - iStock">
            <a:extLst>
              <a:ext uri="{FF2B5EF4-FFF2-40B4-BE49-F238E27FC236}">
                <a16:creationId xmlns:a16="http://schemas.microsoft.com/office/drawing/2014/main" id="{EC2971F4-1BBF-12C1-A32D-ADC1A0E6F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630" y="254634"/>
            <a:ext cx="9163050" cy="45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955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D2128A4-F789-89B7-0E64-CFFBCEBE7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007" y="1390491"/>
            <a:ext cx="10238429" cy="40770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9125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17E88A7-199A-2C62-C943-52F586FC6D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585" y="440609"/>
            <a:ext cx="8022527" cy="5976781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F958429C-D32B-A4A5-EBAB-6E2C34E904D3}"/>
              </a:ext>
            </a:extLst>
          </p:cNvPr>
          <p:cNvSpPr/>
          <p:nvPr/>
        </p:nvSpPr>
        <p:spPr>
          <a:xfrm>
            <a:off x="9817240" y="361741"/>
            <a:ext cx="2190540" cy="87420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tx1"/>
                </a:solidFill>
              </a:rPr>
              <a:t>ANTERIOR</a:t>
            </a:r>
          </a:p>
        </p:txBody>
      </p:sp>
    </p:spTree>
    <p:extLst>
      <p:ext uri="{BB962C8B-B14F-4D97-AF65-F5344CB8AC3E}">
        <p14:creationId xmlns:p14="http://schemas.microsoft.com/office/powerpoint/2010/main" val="991228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5785207-18CE-82A8-F66A-3E55B0860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63CD9-D698-4CA1-B27A-F3D4C2BCE197}" type="datetime1">
              <a:rPr lang="en-US" smtClean="0"/>
              <a:t>10/30/2024</a:t>
            </a:fld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F50CB8B-DD24-12BD-26AB-289427509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6</a:t>
            </a:fld>
            <a:endParaRPr lang="en-U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46BDD9B8-3DFC-F566-EA65-F4329B01556A}"/>
              </a:ext>
            </a:extLst>
          </p:cNvPr>
          <p:cNvSpPr/>
          <p:nvPr/>
        </p:nvSpPr>
        <p:spPr>
          <a:xfrm>
            <a:off x="2862262" y="136525"/>
            <a:ext cx="4219575" cy="35387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ANALISIS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2A9BC2AB-8EAE-5FFF-FBB5-2317F147379C}"/>
              </a:ext>
            </a:extLst>
          </p:cNvPr>
          <p:cNvSpPr/>
          <p:nvPr/>
        </p:nvSpPr>
        <p:spPr>
          <a:xfrm>
            <a:off x="65655" y="2599866"/>
            <a:ext cx="2838450" cy="6572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ORGANIZACIÓN ADMINISTRATIVA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A0631F7-3928-D301-1E6C-A43DD23D4935}"/>
              </a:ext>
            </a:extLst>
          </p:cNvPr>
          <p:cNvSpPr txBox="1"/>
          <p:nvPr/>
        </p:nvSpPr>
        <p:spPr>
          <a:xfrm>
            <a:off x="3278982" y="1020263"/>
            <a:ext cx="8951798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O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La </a:t>
            </a:r>
            <a:r>
              <a:rPr lang="es-CO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modernización</a:t>
            </a:r>
            <a:r>
              <a:rPr lang="es-CO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a</a:t>
            </a:r>
            <a:r>
              <a:rPr lang="es-CO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dministrativa</a:t>
            </a:r>
            <a:r>
              <a:rPr lang="es-CO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del Concejo es muy amplia, se podría iniciar con la organización interna </a:t>
            </a:r>
            <a:r>
              <a:rPr lang="es-CO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consistente en: </a:t>
            </a:r>
          </a:p>
          <a:p>
            <a:pPr algn="just"/>
            <a:endParaRPr lang="es-CO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s-CO" sz="280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Adoptar una nueva Estructura Administrativa</a:t>
            </a:r>
          </a:p>
          <a:p>
            <a:pPr marL="285750" indent="-285750" algn="just">
              <a:buFontTx/>
              <a:buChar char="-"/>
            </a:pPr>
            <a:r>
              <a:rPr lang="es-CO" sz="280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Crear la Escala salarial</a:t>
            </a:r>
          </a:p>
          <a:p>
            <a:pPr marL="285750" indent="-285750" algn="just">
              <a:buFontTx/>
              <a:buChar char="-"/>
            </a:pPr>
            <a:endParaRPr lang="es-CO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s-CO" sz="280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Modificar la Planta de Cargos</a:t>
            </a:r>
          </a:p>
          <a:p>
            <a:pPr marL="285750" indent="-285750" algn="just">
              <a:buFontTx/>
              <a:buChar char="-"/>
            </a:pPr>
            <a:r>
              <a:rPr lang="es-CO" sz="280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Modificar el Manual de Funciones</a:t>
            </a:r>
          </a:p>
          <a:p>
            <a:pPr marL="285750" indent="-285750" algn="just">
              <a:buFontTx/>
              <a:buChar char="-"/>
            </a:pPr>
            <a:endParaRPr lang="es-CO" dirty="0"/>
          </a:p>
        </p:txBody>
      </p:sp>
      <p:sp>
        <p:nvSpPr>
          <p:cNvPr id="10" name="Abrir llave 9">
            <a:extLst>
              <a:ext uri="{FF2B5EF4-FFF2-40B4-BE49-F238E27FC236}">
                <a16:creationId xmlns:a16="http://schemas.microsoft.com/office/drawing/2014/main" id="{589ADDA1-ACB3-C7A3-4480-97593521AF3D}"/>
              </a:ext>
            </a:extLst>
          </p:cNvPr>
          <p:cNvSpPr/>
          <p:nvPr/>
        </p:nvSpPr>
        <p:spPr>
          <a:xfrm>
            <a:off x="2974182" y="702579"/>
            <a:ext cx="304800" cy="4772025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Abrir llave 12">
            <a:extLst>
              <a:ext uri="{FF2B5EF4-FFF2-40B4-BE49-F238E27FC236}">
                <a16:creationId xmlns:a16="http://schemas.microsoft.com/office/drawing/2014/main" id="{51D88101-22D2-9889-07C7-2267D9012215}"/>
              </a:ext>
            </a:extLst>
          </p:cNvPr>
          <p:cNvSpPr/>
          <p:nvPr/>
        </p:nvSpPr>
        <p:spPr>
          <a:xfrm>
            <a:off x="8650741" y="3508329"/>
            <a:ext cx="304800" cy="11943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F68196CF-3863-DEA7-3760-4F831A3A206F}"/>
              </a:ext>
            </a:extLst>
          </p:cNvPr>
          <p:cNvSpPr/>
          <p:nvPr/>
        </p:nvSpPr>
        <p:spPr>
          <a:xfrm>
            <a:off x="10436338" y="2240457"/>
            <a:ext cx="1494405" cy="75490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dirty="0">
                <a:solidFill>
                  <a:schemeClr val="tx1"/>
                </a:solidFill>
              </a:rPr>
              <a:t>ART. 313 CN</a:t>
            </a:r>
          </a:p>
          <a:p>
            <a:pPr algn="ctr"/>
            <a:r>
              <a:rPr lang="es-CO" sz="1400" dirty="0">
                <a:solidFill>
                  <a:schemeClr val="tx1"/>
                </a:solidFill>
              </a:rPr>
              <a:t>CONCEJO MUNICIPAL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D585FFBA-5B9B-0952-1EAD-31523E1154A2}"/>
              </a:ext>
            </a:extLst>
          </p:cNvPr>
          <p:cNvSpPr/>
          <p:nvPr/>
        </p:nvSpPr>
        <p:spPr>
          <a:xfrm>
            <a:off x="9108281" y="3615506"/>
            <a:ext cx="1747838" cy="70720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dirty="0">
                <a:solidFill>
                  <a:schemeClr val="tx1"/>
                </a:solidFill>
              </a:rPr>
              <a:t>ART. 315 CN</a:t>
            </a:r>
          </a:p>
          <a:p>
            <a:pPr algn="ctr"/>
            <a:r>
              <a:rPr lang="es-CO" sz="1400" dirty="0">
                <a:solidFill>
                  <a:schemeClr val="tx1"/>
                </a:solidFill>
              </a:rPr>
              <a:t>ALCALDE MUNICIPAL</a:t>
            </a:r>
          </a:p>
        </p:txBody>
      </p:sp>
      <p:sp>
        <p:nvSpPr>
          <p:cNvPr id="16" name="Abrir llave 15">
            <a:extLst>
              <a:ext uri="{FF2B5EF4-FFF2-40B4-BE49-F238E27FC236}">
                <a16:creationId xmlns:a16="http://schemas.microsoft.com/office/drawing/2014/main" id="{F7422546-DA42-5669-2DBF-57BE737A52EA}"/>
              </a:ext>
            </a:extLst>
          </p:cNvPr>
          <p:cNvSpPr/>
          <p:nvPr/>
        </p:nvSpPr>
        <p:spPr>
          <a:xfrm>
            <a:off x="10109086" y="2114091"/>
            <a:ext cx="219075" cy="97155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16189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5785207-18CE-82A8-F66A-3E55B0860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63CD9-D698-4CA1-B27A-F3D4C2BCE197}" type="datetime1">
              <a:rPr lang="en-US" smtClean="0"/>
              <a:t>10/30/2024</a:t>
            </a:fld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F50CB8B-DD24-12BD-26AB-289427509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7</a:t>
            </a:fld>
            <a:endParaRPr lang="en-U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46BDD9B8-3DFC-F566-EA65-F4329B01556A}"/>
              </a:ext>
            </a:extLst>
          </p:cNvPr>
          <p:cNvSpPr/>
          <p:nvPr/>
        </p:nvSpPr>
        <p:spPr>
          <a:xfrm>
            <a:off x="2862262" y="136525"/>
            <a:ext cx="4219575" cy="35387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ANALISIS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2A9BC2AB-8EAE-5FFF-FBB5-2317F147379C}"/>
              </a:ext>
            </a:extLst>
          </p:cNvPr>
          <p:cNvSpPr/>
          <p:nvPr/>
        </p:nvSpPr>
        <p:spPr>
          <a:xfrm>
            <a:off x="298365" y="2599866"/>
            <a:ext cx="2587371" cy="126277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ORGANIZACIÓN ADMINISTRATIVA DEL CONCEJO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A0631F7-3928-D301-1E6C-A43DD23D4935}"/>
              </a:ext>
            </a:extLst>
          </p:cNvPr>
          <p:cNvSpPr txBox="1"/>
          <p:nvPr/>
        </p:nvSpPr>
        <p:spPr>
          <a:xfrm>
            <a:off x="3278982" y="1020263"/>
            <a:ext cx="8777286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O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La </a:t>
            </a:r>
            <a:r>
              <a:rPr lang="es-CO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modernización</a:t>
            </a:r>
            <a:r>
              <a:rPr lang="es-CO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a</a:t>
            </a:r>
            <a:r>
              <a:rPr lang="es-CO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dministrativa</a:t>
            </a:r>
            <a:r>
              <a:rPr lang="es-CO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es muy amplia, se podría iniciar con la organización interna </a:t>
            </a:r>
            <a:r>
              <a:rPr lang="es-CO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del Concejo consistente en: </a:t>
            </a:r>
          </a:p>
          <a:p>
            <a:pPr algn="just"/>
            <a:endParaRPr lang="es-CO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s-CO" sz="280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Adoptar una nueva Estructura Administrativa</a:t>
            </a:r>
          </a:p>
          <a:p>
            <a:pPr marL="285750" indent="-285750" algn="just">
              <a:buFontTx/>
              <a:buChar char="-"/>
            </a:pPr>
            <a:r>
              <a:rPr lang="es-CO" sz="280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Crear la Escala salarial</a:t>
            </a:r>
          </a:p>
          <a:p>
            <a:pPr marL="285750" indent="-285750" algn="just">
              <a:buFontTx/>
              <a:buChar char="-"/>
            </a:pPr>
            <a:endParaRPr lang="es-CO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s-CO" sz="280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Modificar la Planta de Cargos</a:t>
            </a:r>
          </a:p>
          <a:p>
            <a:pPr marL="285750" indent="-285750" algn="just">
              <a:buFontTx/>
              <a:buChar char="-"/>
            </a:pPr>
            <a:r>
              <a:rPr lang="es-CO" sz="280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Modificar el Manual de Funciones</a:t>
            </a:r>
          </a:p>
          <a:p>
            <a:pPr marL="285750" indent="-285750" algn="just">
              <a:buFontTx/>
              <a:buChar char="-"/>
            </a:pPr>
            <a:endParaRPr lang="es-CO" dirty="0"/>
          </a:p>
        </p:txBody>
      </p:sp>
      <p:sp>
        <p:nvSpPr>
          <p:cNvPr id="10" name="Abrir llave 9">
            <a:extLst>
              <a:ext uri="{FF2B5EF4-FFF2-40B4-BE49-F238E27FC236}">
                <a16:creationId xmlns:a16="http://schemas.microsoft.com/office/drawing/2014/main" id="{589ADDA1-ACB3-C7A3-4480-97593521AF3D}"/>
              </a:ext>
            </a:extLst>
          </p:cNvPr>
          <p:cNvSpPr/>
          <p:nvPr/>
        </p:nvSpPr>
        <p:spPr>
          <a:xfrm>
            <a:off x="3082359" y="742845"/>
            <a:ext cx="304800" cy="4772025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Abrir llave 12">
            <a:extLst>
              <a:ext uri="{FF2B5EF4-FFF2-40B4-BE49-F238E27FC236}">
                <a16:creationId xmlns:a16="http://schemas.microsoft.com/office/drawing/2014/main" id="{51D88101-22D2-9889-07C7-2267D9012215}"/>
              </a:ext>
            </a:extLst>
          </p:cNvPr>
          <p:cNvSpPr/>
          <p:nvPr/>
        </p:nvSpPr>
        <p:spPr>
          <a:xfrm>
            <a:off x="8650741" y="3508329"/>
            <a:ext cx="304800" cy="11943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F68196CF-3863-DEA7-3760-4F831A3A206F}"/>
              </a:ext>
            </a:extLst>
          </p:cNvPr>
          <p:cNvSpPr/>
          <p:nvPr/>
        </p:nvSpPr>
        <p:spPr>
          <a:xfrm>
            <a:off x="10436338" y="2240457"/>
            <a:ext cx="1494405" cy="75490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dirty="0">
                <a:solidFill>
                  <a:schemeClr val="tx1"/>
                </a:solidFill>
              </a:rPr>
              <a:t>ART. 313 CN</a:t>
            </a:r>
          </a:p>
          <a:p>
            <a:pPr algn="ctr"/>
            <a:r>
              <a:rPr lang="es-CO" sz="1400" dirty="0">
                <a:solidFill>
                  <a:schemeClr val="tx1"/>
                </a:solidFill>
              </a:rPr>
              <a:t>CONCEJO MUNICIPAL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D585FFBA-5B9B-0952-1EAD-31523E1154A2}"/>
              </a:ext>
            </a:extLst>
          </p:cNvPr>
          <p:cNvSpPr/>
          <p:nvPr/>
        </p:nvSpPr>
        <p:spPr>
          <a:xfrm>
            <a:off x="9152164" y="3862640"/>
            <a:ext cx="1747838" cy="70720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dirty="0">
                <a:solidFill>
                  <a:schemeClr val="tx1"/>
                </a:solidFill>
              </a:rPr>
              <a:t>PRESIDENCIA DEL CONCEJO</a:t>
            </a:r>
          </a:p>
        </p:txBody>
      </p:sp>
      <p:sp>
        <p:nvSpPr>
          <p:cNvPr id="16" name="Abrir llave 15">
            <a:extLst>
              <a:ext uri="{FF2B5EF4-FFF2-40B4-BE49-F238E27FC236}">
                <a16:creationId xmlns:a16="http://schemas.microsoft.com/office/drawing/2014/main" id="{F7422546-DA42-5669-2DBF-57BE737A52EA}"/>
              </a:ext>
            </a:extLst>
          </p:cNvPr>
          <p:cNvSpPr/>
          <p:nvPr/>
        </p:nvSpPr>
        <p:spPr>
          <a:xfrm>
            <a:off x="10109086" y="2114091"/>
            <a:ext cx="219075" cy="97155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488114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48B3A89-B2C7-3B57-A810-B270EE63C8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052" y="753888"/>
            <a:ext cx="9736329" cy="46946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95437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91A6170-4FAC-3962-6E21-49DFB533F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671" y="334735"/>
            <a:ext cx="9061938" cy="56637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0045542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5dee1dc-26d9-4066-b7ff-ee586abe458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CA44F854BCBB4794D9A916B07B5AE5" ma:contentTypeVersion="16" ma:contentTypeDescription="Create a new document." ma:contentTypeScope="" ma:versionID="4a778d0429d745ec0ab31c8f2c1543d0">
  <xsd:schema xmlns:xsd="http://www.w3.org/2001/XMLSchema" xmlns:xs="http://www.w3.org/2001/XMLSchema" xmlns:p="http://schemas.microsoft.com/office/2006/metadata/properties" xmlns:ns3="c5dee1dc-26d9-4066-b7ff-ee586abe458e" xmlns:ns4="cf3dffd3-579f-4535-a0f6-b232e02e67fe" targetNamespace="http://schemas.microsoft.com/office/2006/metadata/properties" ma:root="true" ma:fieldsID="fc6cfd81762ec14260adc360d1e99ddd" ns3:_="" ns4:_="">
    <xsd:import namespace="c5dee1dc-26d9-4066-b7ff-ee586abe458e"/>
    <xsd:import namespace="cf3dffd3-579f-4535-a0f6-b232e02e67f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_activity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dee1dc-26d9-4066-b7ff-ee586abe45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3dffd3-579f-4535-a0f6-b232e02e67f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22C7E89-FCC0-4DBF-A2D8-402DCA7C930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A29FF9C-1099-40B6-BE7C-B76CCE10CE4E}">
  <ds:schemaRefs>
    <ds:schemaRef ds:uri="http://schemas.microsoft.com/office/infopath/2007/PartnerControls"/>
    <ds:schemaRef ds:uri="http://schemas.microsoft.com/office/2006/metadata/properties"/>
    <ds:schemaRef ds:uri="http://purl.org/dc/elements/1.1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cf3dffd3-579f-4535-a0f6-b232e02e67fe"/>
    <ds:schemaRef ds:uri="c5dee1dc-26d9-4066-b7ff-ee586abe458e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7FFAB56A-4622-4743-8BF8-696DB99529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dee1dc-26d9-4066-b7ff-ee586abe458e"/>
    <ds:schemaRef ds:uri="cf3dffd3-579f-4535-a0f6-b232e02e67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253</Words>
  <Application>Microsoft Office PowerPoint</Application>
  <PresentationFormat>Panorámica</PresentationFormat>
  <Paragraphs>78</Paragraphs>
  <Slides>39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7" baseType="lpstr">
      <vt:lpstr>Aptos</vt:lpstr>
      <vt:lpstr>Aptos Display</vt:lpstr>
      <vt:lpstr>Arial</vt:lpstr>
      <vt:lpstr>Arial Black</vt:lpstr>
      <vt:lpstr>Arial Narrow</vt:lpstr>
      <vt:lpstr>Calibri</vt:lpstr>
      <vt:lpstr>Times New Roman</vt:lpstr>
      <vt:lpstr>Tema de Office</vt:lpstr>
      <vt:lpstr>CONCEJO MUNICIPAL DE CARTAGO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Enfoque por procesos: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SECRETARÍA GENERAL Y FINANCIERA</vt:lpstr>
      <vt:lpstr>Presentación de PowerPoint</vt:lpstr>
      <vt:lpstr>Presentación de PowerPoint</vt:lpstr>
      <vt:lpstr>Presentación de PowerPoint</vt:lpstr>
      <vt:lpstr>Presentación de PowerPoint</vt:lpstr>
      <vt:lpstr>DESARROLLO DEL MODELO INTEGRADO DE PLANEACION Y GESTION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CONCEJO MUNICIPAL DE CARTAGO</dc:title>
  <dc:creator>JOSE DANIEL RAMIREZ SALDANA</dc:creator>
  <cp:lastModifiedBy>USUARIO</cp:lastModifiedBy>
  <cp:revision>41</cp:revision>
  <dcterms:created xsi:type="dcterms:W3CDTF">2024-05-23T19:55:50Z</dcterms:created>
  <dcterms:modified xsi:type="dcterms:W3CDTF">2024-10-30T20:58:08Z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0x01010018CA44F854BCBB4794D9A916B07B5AE5</vt:lpwstr>
  </property>
</Properties>
</file>